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62" r:id="rId5"/>
    <p:sldId id="263" r:id="rId6"/>
    <p:sldId id="264" r:id="rId7"/>
    <p:sldId id="265" r:id="rId8"/>
    <p:sldId id="266" r:id="rId9"/>
    <p:sldId id="267" r:id="rId10"/>
    <p:sldId id="259" r:id="rId11"/>
    <p:sldId id="260" r:id="rId12"/>
    <p:sldId id="268" r:id="rId13"/>
    <p:sldId id="269" r:id="rId14"/>
    <p:sldId id="270" r:id="rId15"/>
    <p:sldId id="261"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57" userDrawn="1">
          <p15:clr>
            <a:srgbClr val="A4A3A4"/>
          </p15:clr>
        </p15:guide>
        <p15:guide id="2" pos="3840" userDrawn="1">
          <p15:clr>
            <a:srgbClr val="A4A3A4"/>
          </p15:clr>
        </p15:guide>
        <p15:guide id="3" pos="4294" userDrawn="1">
          <p15:clr>
            <a:srgbClr val="A4A3A4"/>
          </p15:clr>
        </p15:guide>
        <p15:guide id="4" pos="4488" userDrawn="1">
          <p15:clr>
            <a:srgbClr val="A4A3A4"/>
          </p15:clr>
        </p15:guide>
        <p15:guide id="5" orient="horz" pos="948" userDrawn="1">
          <p15:clr>
            <a:srgbClr val="A4A3A4"/>
          </p15:clr>
        </p15:guide>
        <p15:guide id="6" orient="horz" pos="2880" userDrawn="1">
          <p15:clr>
            <a:srgbClr val="A4A3A4"/>
          </p15:clr>
        </p15:guide>
        <p15:guide id="7" orient="horz" pos="1049" userDrawn="1">
          <p15:clr>
            <a:srgbClr val="A4A3A4"/>
          </p15:clr>
        </p15:guide>
        <p15:guide id="8" orient="horz" pos="3838"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guide id="3" pos="211" userDrawn="1">
          <p15:clr>
            <a:srgbClr val="A4A3A4"/>
          </p15:clr>
        </p15:guide>
        <p15:guide id="4" pos="41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D5D6"/>
    <a:srgbClr val="F47E4D"/>
    <a:srgbClr val="F68048"/>
    <a:srgbClr val="F07C51"/>
    <a:srgbClr val="EF794E"/>
    <a:srgbClr val="2D509F"/>
    <a:srgbClr val="EF7A4E"/>
    <a:srgbClr val="F480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23" autoAdjust="0"/>
    <p:restoredTop sz="96357" autoAdjust="0"/>
  </p:normalViewPr>
  <p:slideViewPr>
    <p:cSldViewPr snapToGrid="0" showGuides="1">
      <p:cViewPr varScale="1">
        <p:scale>
          <a:sx n="103" d="100"/>
          <a:sy n="103" d="100"/>
        </p:scale>
        <p:origin x="144" y="174"/>
      </p:cViewPr>
      <p:guideLst>
        <p:guide orient="horz" pos="3657"/>
        <p:guide pos="3840"/>
        <p:guide pos="4294"/>
        <p:guide pos="4488"/>
        <p:guide orient="horz" pos="948"/>
        <p:guide orient="horz" pos="2880"/>
        <p:guide orient="horz" pos="1049"/>
        <p:guide orient="horz" pos="3838"/>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3828" y="90"/>
      </p:cViewPr>
      <p:guideLst>
        <p:guide orient="horz" pos="2880"/>
        <p:guide pos="2160"/>
        <p:guide pos="211"/>
        <p:guide pos="41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711A05-5E01-4784-B577-C2B50C5D27E4}" type="datetimeFigureOut">
              <a:rPr lang="fr-FR" smtClean="0"/>
              <a:t>30/04/2021</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A43F5C-BF0B-4E72-9280-E960746E5F0F}" type="slidenum">
              <a:rPr lang="fr-FR" smtClean="0"/>
              <a:t>‹N°›</a:t>
            </a:fld>
            <a:endParaRPr lang="fr-FR" dirty="0"/>
          </a:p>
        </p:txBody>
      </p:sp>
    </p:spTree>
    <p:extLst>
      <p:ext uri="{BB962C8B-B14F-4D97-AF65-F5344CB8AC3E}">
        <p14:creationId xmlns:p14="http://schemas.microsoft.com/office/powerpoint/2010/main" val="2832863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334963" y="4400550"/>
            <a:ext cx="6192837" cy="3600450"/>
          </a:xfrm>
        </p:spPr>
        <p:txBody>
          <a:bodyPr/>
          <a:lstStyle/>
          <a:p>
            <a:r>
              <a:rPr lang="fr-FR" sz="1600" dirty="0"/>
              <a:t>Bonjour, bienvenue et merci pour votre participation à cette session</a:t>
            </a:r>
          </a:p>
          <a:p>
            <a:r>
              <a:rPr lang="fr-FR" sz="1600" dirty="0"/>
              <a:t>Ma présentation traitera de la vision industrielle et des avantages et possibilités qu'elle offre dans l'automatisation et, avec comme corolaire direct, la flexibilité de production qu'elle peut apporter</a:t>
            </a:r>
          </a:p>
          <a:p>
            <a:endParaRPr lang="fr-FR" dirty="0"/>
          </a:p>
        </p:txBody>
      </p:sp>
      <p:sp>
        <p:nvSpPr>
          <p:cNvPr id="4" name="Espace réservé du numéro de diapositive 3"/>
          <p:cNvSpPr>
            <a:spLocks noGrp="1"/>
          </p:cNvSpPr>
          <p:nvPr>
            <p:ph type="sldNum" sz="quarter" idx="5"/>
          </p:nvPr>
        </p:nvSpPr>
        <p:spPr/>
        <p:txBody>
          <a:bodyPr/>
          <a:lstStyle/>
          <a:p>
            <a:fld id="{E8A43F5C-BF0B-4E72-9280-E960746E5F0F}" type="slidenum">
              <a:rPr lang="fr-FR" smtClean="0"/>
              <a:t>1</a:t>
            </a:fld>
            <a:endParaRPr lang="fr-FR" dirty="0"/>
          </a:p>
        </p:txBody>
      </p:sp>
      <p:sp>
        <p:nvSpPr>
          <p:cNvPr id="10" name="Espace réservé du pied de page 5">
            <a:extLst>
              <a:ext uri="{FF2B5EF4-FFF2-40B4-BE49-F238E27FC236}">
                <a16:creationId xmlns:a16="http://schemas.microsoft.com/office/drawing/2014/main" id="{7FB7B41D-FD4D-427E-8907-2F1167E9FA03}"/>
              </a:ext>
            </a:extLst>
          </p:cNvPr>
          <p:cNvSpPr txBox="1">
            <a:spLocks/>
          </p:cNvSpPr>
          <p:nvPr/>
        </p:nvSpPr>
        <p:spPr>
          <a:xfrm>
            <a:off x="0" y="8697561"/>
            <a:ext cx="4301543" cy="341064"/>
          </a:xfrm>
          <a:prstGeom prst="rect">
            <a:avLst/>
          </a:prstGeom>
        </p:spPr>
        <p:txBody>
          <a:bodyPr vert="horz" lIns="91440" tIns="45720" rIns="91440" bIns="45720" rtlCol="0" anchor="b"/>
          <a:lstStyle>
            <a:defPPr>
              <a:defRPr lang="fr-FR"/>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H" sz="1400" b="1" dirty="0">
                <a:solidFill>
                  <a:srgbClr val="2D509F"/>
                </a:solidFill>
                <a:highlight>
                  <a:srgbClr val="FFFF00"/>
                </a:highlight>
              </a:rPr>
              <a:t>00min 20sec = 00min 20sec</a:t>
            </a:r>
          </a:p>
        </p:txBody>
      </p:sp>
    </p:spTree>
    <p:extLst>
      <p:ext uri="{BB962C8B-B14F-4D97-AF65-F5344CB8AC3E}">
        <p14:creationId xmlns:p14="http://schemas.microsoft.com/office/powerpoint/2010/main" val="47435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334963" y="4400550"/>
            <a:ext cx="6192837" cy="3600450"/>
          </a:xfrm>
        </p:spPr>
        <p:txBody>
          <a:bodyPr/>
          <a:lstStyle/>
          <a:p>
            <a:r>
              <a:rPr lang="fr-FR" sz="1600" dirty="0"/>
              <a:t>Par la constante évolution du matériel hardware, tel que  :</a:t>
            </a:r>
          </a:p>
          <a:p>
            <a:pPr marL="285750" indent="-285750">
              <a:buFont typeface="Arial" panose="020B0604020202020204" pitchFamily="34" charset="0"/>
              <a:buChar char="•"/>
            </a:pPr>
            <a:r>
              <a:rPr lang="fr-FR" sz="1600" dirty="0"/>
              <a:t>des cameras avec des résolutions élevées,</a:t>
            </a:r>
          </a:p>
          <a:p>
            <a:pPr marL="285750" indent="-285750">
              <a:buFont typeface="Arial" panose="020B0604020202020204" pitchFamily="34" charset="0"/>
              <a:buChar char="•"/>
            </a:pPr>
            <a:r>
              <a:rPr lang="fr-FR" sz="1600" dirty="0"/>
              <a:t>des objectifs spécifiques,</a:t>
            </a:r>
          </a:p>
          <a:p>
            <a:pPr marL="285750" indent="-285750">
              <a:buFont typeface="Arial" panose="020B0604020202020204" pitchFamily="34" charset="0"/>
              <a:buChar char="•"/>
            </a:pPr>
            <a:r>
              <a:rPr lang="fr-FR" sz="1600" dirty="0"/>
              <a:t>des éclairages paramétrables,</a:t>
            </a:r>
          </a:p>
          <a:p>
            <a:pPr marL="285750" indent="-285750">
              <a:buFont typeface="Arial" panose="020B0604020202020204" pitchFamily="34" charset="0"/>
              <a:buChar char="•"/>
            </a:pPr>
            <a:r>
              <a:rPr lang="fr-FR" sz="1600" dirty="0"/>
              <a:t>des PC Industriels avec de grandes capacités de traitement</a:t>
            </a:r>
          </a:p>
          <a:p>
            <a:r>
              <a:rPr lang="fr-FR" sz="1600" dirty="0"/>
              <a:t>mais aussi  grâce aux évolutions du software tel que :</a:t>
            </a:r>
          </a:p>
          <a:p>
            <a:pPr marL="285750" indent="-285750">
              <a:buFont typeface="Arial" panose="020B0604020202020204" pitchFamily="34" charset="0"/>
              <a:buChar char="•"/>
            </a:pPr>
            <a:r>
              <a:rPr lang="fr-FR" sz="1600" dirty="0"/>
              <a:t>des librairies d'outils diversifiées</a:t>
            </a:r>
          </a:p>
          <a:p>
            <a:pPr marL="285750" indent="-285750">
              <a:buFont typeface="Arial" panose="020B0604020202020204" pitchFamily="34" charset="0"/>
              <a:buChar char="•"/>
            </a:pPr>
            <a:r>
              <a:rPr lang="fr-FR" sz="1600" dirty="0"/>
              <a:t>des algorithmes de traitement de plus en plus en plus performants</a:t>
            </a:r>
          </a:p>
          <a:p>
            <a:pPr marL="285750" indent="-285750">
              <a:buFont typeface="Arial" panose="020B0604020202020204" pitchFamily="34" charset="0"/>
              <a:buChar char="•"/>
            </a:pPr>
            <a:r>
              <a:rPr lang="fr-FR" sz="1600" dirty="0"/>
              <a:t>l'intégration de  "</a:t>
            </a:r>
            <a:r>
              <a:rPr lang="en-US" sz="1600" dirty="0"/>
              <a:t>vision-learning</a:t>
            </a:r>
            <a:r>
              <a:rPr lang="fr-FR" sz="1600" dirty="0"/>
              <a:t>" et de "</a:t>
            </a:r>
            <a:r>
              <a:rPr lang="en-US" sz="1600" dirty="0"/>
              <a:t>deep-learning</a:t>
            </a:r>
            <a:r>
              <a:rPr lang="fr-FR" sz="1600" dirty="0"/>
              <a:t>"</a:t>
            </a:r>
          </a:p>
          <a:p>
            <a:r>
              <a:rPr lang="fr-FR" sz="1600" dirty="0"/>
              <a:t>ces systèmes visions permettent d'accéder à des niveaux de détails et de précision inaccessibles il n'y a pas si longtemps,</a:t>
            </a:r>
          </a:p>
          <a:p>
            <a:r>
              <a:rPr lang="fr-FR" sz="1600" dirty="0"/>
              <a:t>garantissant ainsi des taux de qualité et d'efficience élevés et une grande flexibilité dans leur utilisation</a:t>
            </a:r>
          </a:p>
        </p:txBody>
      </p:sp>
      <p:sp>
        <p:nvSpPr>
          <p:cNvPr id="4" name="Espace réservé du numéro de diapositive 3"/>
          <p:cNvSpPr>
            <a:spLocks noGrp="1"/>
          </p:cNvSpPr>
          <p:nvPr>
            <p:ph type="sldNum" sz="quarter" idx="5"/>
          </p:nvPr>
        </p:nvSpPr>
        <p:spPr/>
        <p:txBody>
          <a:bodyPr/>
          <a:lstStyle/>
          <a:p>
            <a:fld id="{E8A43F5C-BF0B-4E72-9280-E960746E5F0F}" type="slidenum">
              <a:rPr lang="fr-FR" smtClean="0"/>
              <a:t>10</a:t>
            </a:fld>
            <a:endParaRPr lang="fr-FR" dirty="0"/>
          </a:p>
        </p:txBody>
      </p:sp>
      <p:sp>
        <p:nvSpPr>
          <p:cNvPr id="6" name="Espace réservé du pied de page 5">
            <a:extLst>
              <a:ext uri="{FF2B5EF4-FFF2-40B4-BE49-F238E27FC236}">
                <a16:creationId xmlns:a16="http://schemas.microsoft.com/office/drawing/2014/main" id="{E7739563-8E18-4DBE-B477-6BCD166A3797}"/>
              </a:ext>
            </a:extLst>
          </p:cNvPr>
          <p:cNvSpPr txBox="1">
            <a:spLocks/>
          </p:cNvSpPr>
          <p:nvPr/>
        </p:nvSpPr>
        <p:spPr>
          <a:xfrm>
            <a:off x="0" y="8697561"/>
            <a:ext cx="4301543" cy="341064"/>
          </a:xfrm>
          <a:prstGeom prst="rect">
            <a:avLst/>
          </a:prstGeom>
        </p:spPr>
        <p:txBody>
          <a:bodyPr vert="horz" lIns="91440" tIns="45720" rIns="91440" bIns="45720" rtlCol="0" anchor="b"/>
          <a:lstStyle>
            <a:defPPr>
              <a:defRPr lang="fr-FR"/>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H" sz="1400" b="1" dirty="0">
                <a:solidFill>
                  <a:srgbClr val="2D509F"/>
                </a:solidFill>
                <a:highlight>
                  <a:srgbClr val="FFFF00"/>
                </a:highlight>
              </a:rPr>
              <a:t>00min 37sec &gt; 02min 09sec</a:t>
            </a:r>
          </a:p>
        </p:txBody>
      </p:sp>
    </p:spTree>
    <p:extLst>
      <p:ext uri="{BB962C8B-B14F-4D97-AF65-F5344CB8AC3E}">
        <p14:creationId xmlns:p14="http://schemas.microsoft.com/office/powerpoint/2010/main" val="3051341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334962" y="4400549"/>
            <a:ext cx="6192838" cy="4284663"/>
          </a:xfrm>
        </p:spPr>
        <p:txBody>
          <a:bodyPr/>
          <a:lstStyle/>
          <a:p>
            <a:r>
              <a:rPr lang="fr-FR" sz="1600" dirty="0"/>
              <a:t>A Ciposa, les applications ne manquent pas, pour ne citer que les plus représentatives,</a:t>
            </a:r>
          </a:p>
          <a:p>
            <a:pPr marL="144000" indent="-144000">
              <a:buFont typeface="Arial" panose="020B0604020202020204" pitchFamily="34" charset="0"/>
              <a:buChar char="•"/>
            </a:pPr>
            <a:r>
              <a:rPr lang="fr-CH" sz="1600" dirty="0"/>
              <a:t>prenons l'exemple de nos établis de micro-vissage dans lesquels, par le biais de la vision, nous contrôlons l'orientation de la tête de vis, asservissons la position de la lame de l'outil avant de prendre la vis par vacuum et de la visser</a:t>
            </a:r>
          </a:p>
        </p:txBody>
      </p:sp>
      <p:sp>
        <p:nvSpPr>
          <p:cNvPr id="4" name="Espace réservé du numéro de diapositive 3"/>
          <p:cNvSpPr>
            <a:spLocks noGrp="1"/>
          </p:cNvSpPr>
          <p:nvPr>
            <p:ph type="sldNum" sz="quarter" idx="5"/>
          </p:nvPr>
        </p:nvSpPr>
        <p:spPr/>
        <p:txBody>
          <a:bodyPr/>
          <a:lstStyle/>
          <a:p>
            <a:fld id="{E8A43F5C-BF0B-4E72-9280-E960746E5F0F}" type="slidenum">
              <a:rPr lang="fr-FR" smtClean="0"/>
              <a:t>11</a:t>
            </a:fld>
            <a:endParaRPr lang="fr-FR" dirty="0"/>
          </a:p>
        </p:txBody>
      </p:sp>
      <p:sp>
        <p:nvSpPr>
          <p:cNvPr id="5" name="Espace réservé du pied de page 5">
            <a:extLst>
              <a:ext uri="{FF2B5EF4-FFF2-40B4-BE49-F238E27FC236}">
                <a16:creationId xmlns:a16="http://schemas.microsoft.com/office/drawing/2014/main" id="{6F65B116-E8AF-4CAE-A393-33881C36C721}"/>
              </a:ext>
            </a:extLst>
          </p:cNvPr>
          <p:cNvSpPr>
            <a:spLocks noGrp="1"/>
          </p:cNvSpPr>
          <p:nvPr>
            <p:ph type="ftr" sz="quarter" idx="4"/>
          </p:nvPr>
        </p:nvSpPr>
        <p:spPr>
          <a:xfrm>
            <a:off x="0" y="8697561"/>
            <a:ext cx="4301543" cy="341064"/>
          </a:xfrm>
          <a:prstGeom prst="rect">
            <a:avLst/>
          </a:prstGeom>
        </p:spPr>
        <p:txBody>
          <a:bodyPr vert="horz" lIns="91440" tIns="45720" rIns="91440" bIns="45720" rtlCol="0" anchor="b"/>
          <a:lstStyle>
            <a:lvl1pPr algn="l">
              <a:defRPr sz="1200"/>
            </a:lvl1pPr>
          </a:lstStyle>
          <a:p>
            <a:r>
              <a:rPr lang="fr-CH" sz="1400" b="1" dirty="0">
                <a:solidFill>
                  <a:srgbClr val="2D509F"/>
                </a:solidFill>
                <a:highlight>
                  <a:srgbClr val="FFFF00"/>
                </a:highlight>
              </a:rPr>
              <a:t>00min 18sec &gt; 02min 27sec</a:t>
            </a:r>
          </a:p>
        </p:txBody>
      </p:sp>
    </p:spTree>
    <p:extLst>
      <p:ext uri="{BB962C8B-B14F-4D97-AF65-F5344CB8AC3E}">
        <p14:creationId xmlns:p14="http://schemas.microsoft.com/office/powerpoint/2010/main" val="3617147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334962" y="4400549"/>
            <a:ext cx="6192838" cy="4284663"/>
          </a:xfrm>
        </p:spPr>
        <p:txBody>
          <a:bodyPr/>
          <a:lstStyle/>
          <a:p>
            <a:pPr marL="144000" indent="-144000">
              <a:buFont typeface="Arial" panose="020B0604020202020204" pitchFamily="34" charset="0"/>
              <a:buChar char="•"/>
            </a:pPr>
            <a:r>
              <a:rPr lang="fr-CH" sz="1600" dirty="0"/>
              <a:t>il y a aussi nos modules de comptage, de tris et de contrôle pour microcomposants en vrac qui sont équipés d'alimentations "intelligentes" qui, avec leur vision embarquée, permettent une mesure avant la prise de la pièce</a:t>
            </a:r>
          </a:p>
        </p:txBody>
      </p:sp>
      <p:sp>
        <p:nvSpPr>
          <p:cNvPr id="4" name="Espace réservé du numéro de diapositive 3"/>
          <p:cNvSpPr>
            <a:spLocks noGrp="1"/>
          </p:cNvSpPr>
          <p:nvPr>
            <p:ph type="sldNum" sz="quarter" idx="5"/>
          </p:nvPr>
        </p:nvSpPr>
        <p:spPr/>
        <p:txBody>
          <a:bodyPr/>
          <a:lstStyle/>
          <a:p>
            <a:fld id="{E8A43F5C-BF0B-4E72-9280-E960746E5F0F}" type="slidenum">
              <a:rPr lang="fr-FR" smtClean="0"/>
              <a:t>12</a:t>
            </a:fld>
            <a:endParaRPr lang="fr-FR" dirty="0"/>
          </a:p>
        </p:txBody>
      </p:sp>
      <p:sp>
        <p:nvSpPr>
          <p:cNvPr id="5" name="Espace réservé du pied de page 5">
            <a:extLst>
              <a:ext uri="{FF2B5EF4-FFF2-40B4-BE49-F238E27FC236}">
                <a16:creationId xmlns:a16="http://schemas.microsoft.com/office/drawing/2014/main" id="{6F65B116-E8AF-4CAE-A393-33881C36C721}"/>
              </a:ext>
            </a:extLst>
          </p:cNvPr>
          <p:cNvSpPr>
            <a:spLocks noGrp="1"/>
          </p:cNvSpPr>
          <p:nvPr>
            <p:ph type="ftr" sz="quarter" idx="4"/>
          </p:nvPr>
        </p:nvSpPr>
        <p:spPr>
          <a:xfrm>
            <a:off x="0" y="8697561"/>
            <a:ext cx="4301543" cy="341064"/>
          </a:xfrm>
          <a:prstGeom prst="rect">
            <a:avLst/>
          </a:prstGeom>
        </p:spPr>
        <p:txBody>
          <a:bodyPr vert="horz" lIns="91440" tIns="45720" rIns="91440" bIns="45720" rtlCol="0" anchor="b"/>
          <a:lstStyle>
            <a:lvl1pPr algn="l">
              <a:defRPr sz="1200"/>
            </a:lvl1pPr>
          </a:lstStyle>
          <a:p>
            <a:r>
              <a:rPr lang="fr-CH" sz="1400" b="1" dirty="0">
                <a:solidFill>
                  <a:srgbClr val="2D509F"/>
                </a:solidFill>
                <a:highlight>
                  <a:srgbClr val="FFFF00"/>
                </a:highlight>
              </a:rPr>
              <a:t>00min 14sec &gt; 02min 41sec</a:t>
            </a:r>
          </a:p>
        </p:txBody>
      </p:sp>
    </p:spTree>
    <p:extLst>
      <p:ext uri="{BB962C8B-B14F-4D97-AF65-F5344CB8AC3E}">
        <p14:creationId xmlns:p14="http://schemas.microsoft.com/office/powerpoint/2010/main" val="3096110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334962" y="4400549"/>
            <a:ext cx="6192838" cy="4284663"/>
          </a:xfrm>
        </p:spPr>
        <p:txBody>
          <a:bodyPr/>
          <a:lstStyle/>
          <a:p>
            <a:pPr marL="144000" indent="-144000">
              <a:buFont typeface="Arial" panose="020B0604020202020204" pitchFamily="34" charset="0"/>
              <a:buChar char="•"/>
            </a:pPr>
            <a:r>
              <a:rPr lang="fr-CH" sz="1600" dirty="0"/>
              <a:t>nous pouvons évoquer nos établis semi-automatiques d'assemblage pour dispositifs médicaux sur lesquels le contrôle final sur plus de 10 critères est réalisé par un système vision</a:t>
            </a:r>
          </a:p>
        </p:txBody>
      </p:sp>
      <p:sp>
        <p:nvSpPr>
          <p:cNvPr id="4" name="Espace réservé du numéro de diapositive 3"/>
          <p:cNvSpPr>
            <a:spLocks noGrp="1"/>
          </p:cNvSpPr>
          <p:nvPr>
            <p:ph type="sldNum" sz="quarter" idx="5"/>
          </p:nvPr>
        </p:nvSpPr>
        <p:spPr/>
        <p:txBody>
          <a:bodyPr/>
          <a:lstStyle/>
          <a:p>
            <a:fld id="{E8A43F5C-BF0B-4E72-9280-E960746E5F0F}" type="slidenum">
              <a:rPr lang="fr-FR" smtClean="0"/>
              <a:t>13</a:t>
            </a:fld>
            <a:endParaRPr lang="fr-FR" dirty="0"/>
          </a:p>
        </p:txBody>
      </p:sp>
      <p:sp>
        <p:nvSpPr>
          <p:cNvPr id="5" name="Espace réservé du pied de page 5">
            <a:extLst>
              <a:ext uri="{FF2B5EF4-FFF2-40B4-BE49-F238E27FC236}">
                <a16:creationId xmlns:a16="http://schemas.microsoft.com/office/drawing/2014/main" id="{6F65B116-E8AF-4CAE-A393-33881C36C721}"/>
              </a:ext>
            </a:extLst>
          </p:cNvPr>
          <p:cNvSpPr>
            <a:spLocks noGrp="1"/>
          </p:cNvSpPr>
          <p:nvPr>
            <p:ph type="ftr" sz="quarter" idx="4"/>
          </p:nvPr>
        </p:nvSpPr>
        <p:spPr>
          <a:xfrm>
            <a:off x="0" y="8697561"/>
            <a:ext cx="4301543" cy="341064"/>
          </a:xfrm>
          <a:prstGeom prst="rect">
            <a:avLst/>
          </a:prstGeom>
        </p:spPr>
        <p:txBody>
          <a:bodyPr vert="horz" lIns="91440" tIns="45720" rIns="91440" bIns="45720" rtlCol="0" anchor="b"/>
          <a:lstStyle>
            <a:lvl1pPr algn="l">
              <a:defRPr sz="1200"/>
            </a:lvl1pPr>
          </a:lstStyle>
          <a:p>
            <a:r>
              <a:rPr lang="fr-CH" sz="1400" b="1" dirty="0">
                <a:solidFill>
                  <a:srgbClr val="2D509F"/>
                </a:solidFill>
                <a:highlight>
                  <a:srgbClr val="FFFF00"/>
                </a:highlight>
              </a:rPr>
              <a:t>00min 10sec &gt; 02min 51sec</a:t>
            </a:r>
          </a:p>
        </p:txBody>
      </p:sp>
    </p:spTree>
    <p:extLst>
      <p:ext uri="{BB962C8B-B14F-4D97-AF65-F5344CB8AC3E}">
        <p14:creationId xmlns:p14="http://schemas.microsoft.com/office/powerpoint/2010/main" val="3137259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334962" y="4400549"/>
            <a:ext cx="6192838" cy="4284663"/>
          </a:xfrm>
        </p:spPr>
        <p:txBody>
          <a:bodyPr/>
          <a:lstStyle/>
          <a:p>
            <a:pPr marL="144000" indent="-144000">
              <a:buFont typeface="Arial" panose="020B0604020202020204" pitchFamily="34" charset="0"/>
              <a:buChar char="•"/>
            </a:pPr>
            <a:r>
              <a:rPr lang="fr-CH" sz="1600" dirty="0"/>
              <a:t>et enfin de nos plateformes de micro-assemblage et de garnissage qui embarquent jusqu'à 8 systèmes visions pour les alimentations des microcomposants, les contrôles en cours et en fin de processus et assurent aussi l'auto-calibration de l'équipement</a:t>
            </a:r>
          </a:p>
        </p:txBody>
      </p:sp>
      <p:sp>
        <p:nvSpPr>
          <p:cNvPr id="4" name="Espace réservé du numéro de diapositive 3"/>
          <p:cNvSpPr>
            <a:spLocks noGrp="1"/>
          </p:cNvSpPr>
          <p:nvPr>
            <p:ph type="sldNum" sz="quarter" idx="5"/>
          </p:nvPr>
        </p:nvSpPr>
        <p:spPr/>
        <p:txBody>
          <a:bodyPr/>
          <a:lstStyle/>
          <a:p>
            <a:fld id="{E8A43F5C-BF0B-4E72-9280-E960746E5F0F}" type="slidenum">
              <a:rPr lang="fr-FR" smtClean="0"/>
              <a:t>14</a:t>
            </a:fld>
            <a:endParaRPr lang="fr-FR" dirty="0"/>
          </a:p>
        </p:txBody>
      </p:sp>
      <p:sp>
        <p:nvSpPr>
          <p:cNvPr id="5" name="Espace réservé du pied de page 5">
            <a:extLst>
              <a:ext uri="{FF2B5EF4-FFF2-40B4-BE49-F238E27FC236}">
                <a16:creationId xmlns:a16="http://schemas.microsoft.com/office/drawing/2014/main" id="{6F65B116-E8AF-4CAE-A393-33881C36C721}"/>
              </a:ext>
            </a:extLst>
          </p:cNvPr>
          <p:cNvSpPr>
            <a:spLocks noGrp="1"/>
          </p:cNvSpPr>
          <p:nvPr>
            <p:ph type="ftr" sz="quarter" idx="4"/>
          </p:nvPr>
        </p:nvSpPr>
        <p:spPr>
          <a:xfrm>
            <a:off x="0" y="8697561"/>
            <a:ext cx="4301543" cy="341064"/>
          </a:xfrm>
          <a:prstGeom prst="rect">
            <a:avLst/>
          </a:prstGeom>
        </p:spPr>
        <p:txBody>
          <a:bodyPr vert="horz" lIns="91440" tIns="45720" rIns="91440" bIns="45720" rtlCol="0" anchor="b"/>
          <a:lstStyle>
            <a:lvl1pPr algn="l">
              <a:defRPr sz="1200"/>
            </a:lvl1pPr>
          </a:lstStyle>
          <a:p>
            <a:r>
              <a:rPr lang="fr-CH" sz="1400" b="1" dirty="0">
                <a:solidFill>
                  <a:srgbClr val="2D509F"/>
                </a:solidFill>
                <a:highlight>
                  <a:srgbClr val="FFFF00"/>
                </a:highlight>
              </a:rPr>
              <a:t>00min 14sec &gt; 03min 05sec</a:t>
            </a:r>
          </a:p>
        </p:txBody>
      </p:sp>
    </p:spTree>
    <p:extLst>
      <p:ext uri="{BB962C8B-B14F-4D97-AF65-F5344CB8AC3E}">
        <p14:creationId xmlns:p14="http://schemas.microsoft.com/office/powerpoint/2010/main" val="962916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334963" y="4400550"/>
            <a:ext cx="6192837" cy="3600450"/>
          </a:xfrm>
        </p:spPr>
        <p:txBody>
          <a:bodyPr/>
          <a:lstStyle/>
          <a:p>
            <a:r>
              <a:rPr lang="fr-CH" sz="1600" dirty="0"/>
              <a:t>En conclusion, on peut affirmer que </a:t>
            </a:r>
          </a:p>
          <a:p>
            <a:r>
              <a:rPr lang="fr-CH" sz="1600" dirty="0"/>
              <a:t>La vision industrielle est omniprésente et qu'elle a pris une place prépondérante dans l'automatisation,</a:t>
            </a:r>
          </a:p>
          <a:p>
            <a:r>
              <a:rPr lang="fr-CH" sz="1600" b="1" dirty="0"/>
              <a:t>Y compris dans le µ-assemblage</a:t>
            </a:r>
          </a:p>
          <a:p>
            <a:r>
              <a:rPr lang="fr-CH" sz="1600" dirty="0"/>
              <a:t>Qu'elle couvre un large spectre d'utilisations et d'applications</a:t>
            </a:r>
          </a:p>
          <a:p>
            <a:r>
              <a:rPr lang="fr-CH" sz="1600" dirty="0"/>
              <a:t>Qu'elle apporte des solutions fiables, efficientes, flexibles et simples à l'utilisation</a:t>
            </a:r>
          </a:p>
          <a:p>
            <a:r>
              <a:rPr lang="fr-CH" sz="1600" dirty="0"/>
              <a:t>Qu'elle améliore la répétabilité et le rendement d'une production</a:t>
            </a:r>
          </a:p>
          <a:p>
            <a:r>
              <a:rPr lang="fr-CH" sz="1600" dirty="0"/>
              <a:t> </a:t>
            </a:r>
          </a:p>
          <a:p>
            <a:r>
              <a:rPr lang="fr-CH" sz="1600" dirty="0"/>
              <a:t>Merci pour votre attention</a:t>
            </a:r>
            <a:endParaRPr lang="fr-FR" sz="1600" dirty="0"/>
          </a:p>
        </p:txBody>
      </p:sp>
      <p:sp>
        <p:nvSpPr>
          <p:cNvPr id="4" name="Espace réservé du numéro de diapositive 3"/>
          <p:cNvSpPr>
            <a:spLocks noGrp="1"/>
          </p:cNvSpPr>
          <p:nvPr>
            <p:ph type="sldNum" sz="quarter" idx="5"/>
          </p:nvPr>
        </p:nvSpPr>
        <p:spPr/>
        <p:txBody>
          <a:bodyPr/>
          <a:lstStyle/>
          <a:p>
            <a:fld id="{E8A43F5C-BF0B-4E72-9280-E960746E5F0F}" type="slidenum">
              <a:rPr lang="fr-FR" smtClean="0"/>
              <a:t>15</a:t>
            </a:fld>
            <a:endParaRPr lang="fr-FR" dirty="0"/>
          </a:p>
        </p:txBody>
      </p:sp>
      <p:sp>
        <p:nvSpPr>
          <p:cNvPr id="7" name="Espace réservé du pied de page 5">
            <a:extLst>
              <a:ext uri="{FF2B5EF4-FFF2-40B4-BE49-F238E27FC236}">
                <a16:creationId xmlns:a16="http://schemas.microsoft.com/office/drawing/2014/main" id="{728A0B39-EC93-4A24-9773-2B2DF1EA8AB0}"/>
              </a:ext>
            </a:extLst>
          </p:cNvPr>
          <p:cNvSpPr>
            <a:spLocks noGrp="1"/>
          </p:cNvSpPr>
          <p:nvPr>
            <p:ph type="ftr" sz="quarter" idx="4"/>
          </p:nvPr>
        </p:nvSpPr>
        <p:spPr>
          <a:xfrm>
            <a:off x="0" y="8697561"/>
            <a:ext cx="4301543" cy="341064"/>
          </a:xfrm>
          <a:prstGeom prst="rect">
            <a:avLst/>
          </a:prstGeom>
        </p:spPr>
        <p:txBody>
          <a:bodyPr vert="horz" lIns="91440" tIns="45720" rIns="91440" bIns="45720" rtlCol="0" anchor="b"/>
          <a:lstStyle>
            <a:lvl1pPr algn="l">
              <a:defRPr sz="1200"/>
            </a:lvl1pPr>
          </a:lstStyle>
          <a:p>
            <a:r>
              <a:rPr lang="fr-CH" sz="1400" b="1" dirty="0">
                <a:solidFill>
                  <a:srgbClr val="2D509F"/>
                </a:solidFill>
                <a:highlight>
                  <a:srgbClr val="FFFF00"/>
                </a:highlight>
              </a:rPr>
              <a:t>00min 25sec &gt; 03min 30sec</a:t>
            </a:r>
          </a:p>
        </p:txBody>
      </p:sp>
    </p:spTree>
    <p:extLst>
      <p:ext uri="{BB962C8B-B14F-4D97-AF65-F5344CB8AC3E}">
        <p14:creationId xmlns:p14="http://schemas.microsoft.com/office/powerpoint/2010/main" val="1792912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334963" y="4400550"/>
            <a:ext cx="6192837" cy="3600450"/>
          </a:xfrm>
        </p:spPr>
        <p:txBody>
          <a:bodyPr/>
          <a:lstStyle/>
          <a:p>
            <a:r>
              <a:rPr lang="fr-FR" sz="1600" dirty="0"/>
              <a:t>Avant d'aborder le thème proprement dit, une rapide présentation de Ciposa</a:t>
            </a:r>
          </a:p>
          <a:p>
            <a:r>
              <a:rPr lang="fr-FR" sz="1600" dirty="0"/>
              <a:t>Nous sommes une PME située à Hauterive dans le canton de Neuchâtel et depuis 55 ans nous sommes spécialisés dans le micro-assemblage</a:t>
            </a:r>
          </a:p>
          <a:p>
            <a:r>
              <a:rPr lang="fr-FR" sz="1600" dirty="0"/>
              <a:t>Nous sommes actifs dans les secteurs de l'horlogerie, du médical et du semi-conducteur</a:t>
            </a:r>
          </a:p>
          <a:p>
            <a:r>
              <a:rPr lang="fr-FR" sz="1600" dirty="0"/>
              <a:t>Des modules ou de postes de table aux machines spéciales sur mesures en passant par les établis, nous proposons des solutions de micro-assemblage adaptées aux besoins spécifiques de nos clients</a:t>
            </a:r>
          </a:p>
        </p:txBody>
      </p:sp>
      <p:sp>
        <p:nvSpPr>
          <p:cNvPr id="4" name="Espace réservé du numéro de diapositive 3"/>
          <p:cNvSpPr>
            <a:spLocks noGrp="1"/>
          </p:cNvSpPr>
          <p:nvPr>
            <p:ph type="sldNum" sz="quarter" idx="5"/>
          </p:nvPr>
        </p:nvSpPr>
        <p:spPr/>
        <p:txBody>
          <a:bodyPr/>
          <a:lstStyle/>
          <a:p>
            <a:fld id="{E8A43F5C-BF0B-4E72-9280-E960746E5F0F}" type="slidenum">
              <a:rPr lang="fr-FR" smtClean="0"/>
              <a:t>2</a:t>
            </a:fld>
            <a:endParaRPr lang="fr-FR" dirty="0"/>
          </a:p>
        </p:txBody>
      </p:sp>
      <p:sp>
        <p:nvSpPr>
          <p:cNvPr id="6" name="Espace réservé du pied de page 5">
            <a:extLst>
              <a:ext uri="{FF2B5EF4-FFF2-40B4-BE49-F238E27FC236}">
                <a16:creationId xmlns:a16="http://schemas.microsoft.com/office/drawing/2014/main" id="{D1B6DCAA-C2BC-407B-B04D-FA92B13C15FB}"/>
              </a:ext>
            </a:extLst>
          </p:cNvPr>
          <p:cNvSpPr txBox="1">
            <a:spLocks/>
          </p:cNvSpPr>
          <p:nvPr/>
        </p:nvSpPr>
        <p:spPr>
          <a:xfrm>
            <a:off x="0" y="8697561"/>
            <a:ext cx="4301543" cy="341064"/>
          </a:xfrm>
          <a:prstGeom prst="rect">
            <a:avLst/>
          </a:prstGeom>
        </p:spPr>
        <p:txBody>
          <a:bodyPr vert="horz" lIns="91440" tIns="45720" rIns="91440" bIns="45720" rtlCol="0" anchor="b"/>
          <a:lstStyle>
            <a:defPPr>
              <a:defRPr lang="fr-FR"/>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H" sz="1400" b="1" dirty="0">
                <a:solidFill>
                  <a:srgbClr val="2D509F"/>
                </a:solidFill>
                <a:highlight>
                  <a:srgbClr val="FFFF00"/>
                </a:highlight>
              </a:rPr>
              <a:t>00min 29sec &gt; 00min 49sec</a:t>
            </a:r>
          </a:p>
        </p:txBody>
      </p:sp>
    </p:spTree>
    <p:extLst>
      <p:ext uri="{BB962C8B-B14F-4D97-AF65-F5344CB8AC3E}">
        <p14:creationId xmlns:p14="http://schemas.microsoft.com/office/powerpoint/2010/main" val="2484722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334963" y="4400550"/>
            <a:ext cx="6192837" cy="3600450"/>
          </a:xfrm>
        </p:spPr>
        <p:txBody>
          <a:bodyPr/>
          <a:lstStyle/>
          <a:p>
            <a:r>
              <a:rPr lang="fr-FR" sz="1600" dirty="0"/>
              <a:t>L'un des points communs de ces equipments et solutions est qu'ils ou elles intègrent des systèmes vision</a:t>
            </a:r>
          </a:p>
          <a:p>
            <a:r>
              <a:rPr lang="fr-FR" sz="1600" dirty="0"/>
              <a:t>Ces systèmes de vision industrielle couvrent une très large palette de fonctions, ils permettent, par exemple :</a:t>
            </a:r>
          </a:p>
        </p:txBody>
      </p:sp>
      <p:sp>
        <p:nvSpPr>
          <p:cNvPr id="4" name="Espace réservé du numéro de diapositive 3"/>
          <p:cNvSpPr>
            <a:spLocks noGrp="1"/>
          </p:cNvSpPr>
          <p:nvPr>
            <p:ph type="sldNum" sz="quarter" idx="5"/>
          </p:nvPr>
        </p:nvSpPr>
        <p:spPr/>
        <p:txBody>
          <a:bodyPr/>
          <a:lstStyle/>
          <a:p>
            <a:fld id="{E8A43F5C-BF0B-4E72-9280-E960746E5F0F}" type="slidenum">
              <a:rPr lang="fr-FR" smtClean="0"/>
              <a:t>3</a:t>
            </a:fld>
            <a:endParaRPr lang="fr-FR" dirty="0"/>
          </a:p>
        </p:txBody>
      </p:sp>
      <p:sp>
        <p:nvSpPr>
          <p:cNvPr id="6" name="Espace réservé du pied de page 5">
            <a:extLst>
              <a:ext uri="{FF2B5EF4-FFF2-40B4-BE49-F238E27FC236}">
                <a16:creationId xmlns:a16="http://schemas.microsoft.com/office/drawing/2014/main" id="{A0BCFC52-5E37-4BF0-A775-66FAA1B49134}"/>
              </a:ext>
            </a:extLst>
          </p:cNvPr>
          <p:cNvSpPr txBox="1">
            <a:spLocks/>
          </p:cNvSpPr>
          <p:nvPr/>
        </p:nvSpPr>
        <p:spPr>
          <a:xfrm>
            <a:off x="0" y="8697561"/>
            <a:ext cx="4301543" cy="341064"/>
          </a:xfrm>
          <a:prstGeom prst="rect">
            <a:avLst/>
          </a:prstGeom>
        </p:spPr>
        <p:txBody>
          <a:bodyPr vert="horz" lIns="91440" tIns="45720" rIns="91440" bIns="45720" rtlCol="0" anchor="b"/>
          <a:lstStyle>
            <a:defPPr>
              <a:defRPr lang="fr-FR"/>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H" sz="1400" b="1" dirty="0">
                <a:solidFill>
                  <a:srgbClr val="2D509F"/>
                </a:solidFill>
                <a:highlight>
                  <a:srgbClr val="FFFF00"/>
                </a:highlight>
              </a:rPr>
              <a:t>00min 13sec &gt; 01min 02sec</a:t>
            </a:r>
          </a:p>
        </p:txBody>
      </p:sp>
    </p:spTree>
    <p:extLst>
      <p:ext uri="{BB962C8B-B14F-4D97-AF65-F5344CB8AC3E}">
        <p14:creationId xmlns:p14="http://schemas.microsoft.com/office/powerpoint/2010/main" val="255275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334963" y="4400550"/>
            <a:ext cx="6192837" cy="3600450"/>
          </a:xfrm>
        </p:spPr>
        <p:txBody>
          <a:bodyPr/>
          <a:lstStyle/>
          <a:p>
            <a:pPr marL="285750" indent="-285750">
              <a:buFont typeface="Arial" panose="020B0604020202020204" pitchFamily="34" charset="0"/>
              <a:buChar char="•"/>
            </a:pPr>
            <a:r>
              <a:rPr lang="fr-CH" sz="1600" dirty="0"/>
              <a:t>la reconnaissance des microcomposants avec la détection de leur position et de leur orientation</a:t>
            </a:r>
          </a:p>
        </p:txBody>
      </p:sp>
      <p:sp>
        <p:nvSpPr>
          <p:cNvPr id="4" name="Espace réservé du numéro de diapositive 3"/>
          <p:cNvSpPr>
            <a:spLocks noGrp="1"/>
          </p:cNvSpPr>
          <p:nvPr>
            <p:ph type="sldNum" sz="quarter" idx="5"/>
          </p:nvPr>
        </p:nvSpPr>
        <p:spPr/>
        <p:txBody>
          <a:bodyPr/>
          <a:lstStyle/>
          <a:p>
            <a:fld id="{E8A43F5C-BF0B-4E72-9280-E960746E5F0F}" type="slidenum">
              <a:rPr lang="fr-FR" smtClean="0"/>
              <a:t>4</a:t>
            </a:fld>
            <a:endParaRPr lang="fr-FR" dirty="0"/>
          </a:p>
        </p:txBody>
      </p:sp>
      <p:sp>
        <p:nvSpPr>
          <p:cNvPr id="6" name="Espace réservé du pied de page 5">
            <a:extLst>
              <a:ext uri="{FF2B5EF4-FFF2-40B4-BE49-F238E27FC236}">
                <a16:creationId xmlns:a16="http://schemas.microsoft.com/office/drawing/2014/main" id="{A0BCFC52-5E37-4BF0-A775-66FAA1B49134}"/>
              </a:ext>
            </a:extLst>
          </p:cNvPr>
          <p:cNvSpPr txBox="1">
            <a:spLocks/>
          </p:cNvSpPr>
          <p:nvPr/>
        </p:nvSpPr>
        <p:spPr>
          <a:xfrm>
            <a:off x="0" y="8697561"/>
            <a:ext cx="4301543" cy="341064"/>
          </a:xfrm>
          <a:prstGeom prst="rect">
            <a:avLst/>
          </a:prstGeom>
        </p:spPr>
        <p:txBody>
          <a:bodyPr vert="horz" lIns="91440" tIns="45720" rIns="91440" bIns="45720" rtlCol="0" anchor="b"/>
          <a:lstStyle>
            <a:defPPr>
              <a:defRPr lang="fr-FR"/>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H" sz="1400" b="1" dirty="0">
                <a:solidFill>
                  <a:srgbClr val="2D509F"/>
                </a:solidFill>
                <a:highlight>
                  <a:srgbClr val="FFFF00"/>
                </a:highlight>
              </a:rPr>
              <a:t>00min 06sec &gt; 01min 08sec</a:t>
            </a:r>
          </a:p>
        </p:txBody>
      </p:sp>
    </p:spTree>
    <p:extLst>
      <p:ext uri="{BB962C8B-B14F-4D97-AF65-F5344CB8AC3E}">
        <p14:creationId xmlns:p14="http://schemas.microsoft.com/office/powerpoint/2010/main" val="1866697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334963" y="4400550"/>
            <a:ext cx="6192837" cy="3600450"/>
          </a:xfrm>
        </p:spPr>
        <p:txBody>
          <a:bodyPr/>
          <a:lstStyle/>
          <a:p>
            <a:pPr marL="285750" indent="-285750">
              <a:buFont typeface="Arial" panose="020B0604020202020204" pitchFamily="34" charset="0"/>
              <a:buChar char="•"/>
            </a:pPr>
            <a:r>
              <a:rPr lang="fr-CH" sz="1600" dirty="0"/>
              <a:t>de réaliser des mesures et des contrôles dimensionnels</a:t>
            </a:r>
          </a:p>
        </p:txBody>
      </p:sp>
      <p:sp>
        <p:nvSpPr>
          <p:cNvPr id="4" name="Espace réservé du numéro de diapositive 3"/>
          <p:cNvSpPr>
            <a:spLocks noGrp="1"/>
          </p:cNvSpPr>
          <p:nvPr>
            <p:ph type="sldNum" sz="quarter" idx="5"/>
          </p:nvPr>
        </p:nvSpPr>
        <p:spPr/>
        <p:txBody>
          <a:bodyPr/>
          <a:lstStyle/>
          <a:p>
            <a:fld id="{E8A43F5C-BF0B-4E72-9280-E960746E5F0F}" type="slidenum">
              <a:rPr lang="fr-FR" smtClean="0"/>
              <a:t>5</a:t>
            </a:fld>
            <a:endParaRPr lang="fr-FR" dirty="0"/>
          </a:p>
        </p:txBody>
      </p:sp>
      <p:sp>
        <p:nvSpPr>
          <p:cNvPr id="6" name="Espace réservé du pied de page 5">
            <a:extLst>
              <a:ext uri="{FF2B5EF4-FFF2-40B4-BE49-F238E27FC236}">
                <a16:creationId xmlns:a16="http://schemas.microsoft.com/office/drawing/2014/main" id="{A0BCFC52-5E37-4BF0-A775-66FAA1B49134}"/>
              </a:ext>
            </a:extLst>
          </p:cNvPr>
          <p:cNvSpPr txBox="1">
            <a:spLocks/>
          </p:cNvSpPr>
          <p:nvPr/>
        </p:nvSpPr>
        <p:spPr>
          <a:xfrm>
            <a:off x="0" y="8697561"/>
            <a:ext cx="4301543" cy="341064"/>
          </a:xfrm>
          <a:prstGeom prst="rect">
            <a:avLst/>
          </a:prstGeom>
        </p:spPr>
        <p:txBody>
          <a:bodyPr vert="horz" lIns="91440" tIns="45720" rIns="91440" bIns="45720" rtlCol="0" anchor="b"/>
          <a:lstStyle>
            <a:defPPr>
              <a:defRPr lang="fr-FR"/>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H" sz="1400" b="1" dirty="0">
                <a:solidFill>
                  <a:srgbClr val="2D509F"/>
                </a:solidFill>
                <a:highlight>
                  <a:srgbClr val="FFFF00"/>
                </a:highlight>
              </a:rPr>
              <a:t>00min 04sec &gt; 01min 12sec</a:t>
            </a:r>
          </a:p>
        </p:txBody>
      </p:sp>
    </p:spTree>
    <p:extLst>
      <p:ext uri="{BB962C8B-B14F-4D97-AF65-F5344CB8AC3E}">
        <p14:creationId xmlns:p14="http://schemas.microsoft.com/office/powerpoint/2010/main" val="842494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334963" y="4400550"/>
            <a:ext cx="6192837" cy="3600450"/>
          </a:xfrm>
        </p:spPr>
        <p:txBody>
          <a:bodyPr/>
          <a:lstStyle/>
          <a:p>
            <a:pPr marL="285750" indent="-285750">
              <a:buFont typeface="Arial" panose="020B0604020202020204" pitchFamily="34" charset="0"/>
              <a:buChar char="•"/>
            </a:pPr>
            <a:r>
              <a:rPr lang="fr-CH" sz="1600" dirty="0"/>
              <a:t>d'effectuer des mesures et des vérifications en temps réel en cours de processus</a:t>
            </a:r>
          </a:p>
        </p:txBody>
      </p:sp>
      <p:sp>
        <p:nvSpPr>
          <p:cNvPr id="4" name="Espace réservé du numéro de diapositive 3"/>
          <p:cNvSpPr>
            <a:spLocks noGrp="1"/>
          </p:cNvSpPr>
          <p:nvPr>
            <p:ph type="sldNum" sz="quarter" idx="5"/>
          </p:nvPr>
        </p:nvSpPr>
        <p:spPr/>
        <p:txBody>
          <a:bodyPr/>
          <a:lstStyle/>
          <a:p>
            <a:fld id="{E8A43F5C-BF0B-4E72-9280-E960746E5F0F}" type="slidenum">
              <a:rPr lang="fr-FR" smtClean="0"/>
              <a:t>6</a:t>
            </a:fld>
            <a:endParaRPr lang="fr-FR" dirty="0"/>
          </a:p>
        </p:txBody>
      </p:sp>
      <p:sp>
        <p:nvSpPr>
          <p:cNvPr id="6" name="Espace réservé du pied de page 5">
            <a:extLst>
              <a:ext uri="{FF2B5EF4-FFF2-40B4-BE49-F238E27FC236}">
                <a16:creationId xmlns:a16="http://schemas.microsoft.com/office/drawing/2014/main" id="{A0BCFC52-5E37-4BF0-A775-66FAA1B49134}"/>
              </a:ext>
            </a:extLst>
          </p:cNvPr>
          <p:cNvSpPr txBox="1">
            <a:spLocks/>
          </p:cNvSpPr>
          <p:nvPr/>
        </p:nvSpPr>
        <p:spPr>
          <a:xfrm>
            <a:off x="0" y="8697561"/>
            <a:ext cx="4301543" cy="341064"/>
          </a:xfrm>
          <a:prstGeom prst="rect">
            <a:avLst/>
          </a:prstGeom>
        </p:spPr>
        <p:txBody>
          <a:bodyPr vert="horz" lIns="91440" tIns="45720" rIns="91440" bIns="45720" rtlCol="0" anchor="b"/>
          <a:lstStyle>
            <a:defPPr>
              <a:defRPr lang="fr-FR"/>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H" sz="1400" b="1" dirty="0">
                <a:solidFill>
                  <a:srgbClr val="2D509F"/>
                </a:solidFill>
                <a:highlight>
                  <a:srgbClr val="FFFF00"/>
                </a:highlight>
              </a:rPr>
              <a:t>00min 05sec &gt; 01min 17sec</a:t>
            </a:r>
          </a:p>
        </p:txBody>
      </p:sp>
    </p:spTree>
    <p:extLst>
      <p:ext uri="{BB962C8B-B14F-4D97-AF65-F5344CB8AC3E}">
        <p14:creationId xmlns:p14="http://schemas.microsoft.com/office/powerpoint/2010/main" val="3290604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334963" y="4400550"/>
            <a:ext cx="6192837" cy="3600450"/>
          </a:xfrm>
        </p:spPr>
        <p:txBody>
          <a:bodyPr/>
          <a:lstStyle/>
          <a:p>
            <a:pPr marL="285750" indent="-285750">
              <a:buFont typeface="Arial" panose="020B0604020202020204" pitchFamily="34" charset="0"/>
              <a:buChar char="•"/>
            </a:pPr>
            <a:r>
              <a:rPr lang="fr-CH" sz="1600" dirty="0"/>
              <a:t>l'assistance Opératrice/eur en mode dynamique</a:t>
            </a:r>
          </a:p>
        </p:txBody>
      </p:sp>
      <p:sp>
        <p:nvSpPr>
          <p:cNvPr id="4" name="Espace réservé du numéro de diapositive 3"/>
          <p:cNvSpPr>
            <a:spLocks noGrp="1"/>
          </p:cNvSpPr>
          <p:nvPr>
            <p:ph type="sldNum" sz="quarter" idx="5"/>
          </p:nvPr>
        </p:nvSpPr>
        <p:spPr/>
        <p:txBody>
          <a:bodyPr/>
          <a:lstStyle/>
          <a:p>
            <a:fld id="{E8A43F5C-BF0B-4E72-9280-E960746E5F0F}" type="slidenum">
              <a:rPr lang="fr-FR" smtClean="0"/>
              <a:t>7</a:t>
            </a:fld>
            <a:endParaRPr lang="fr-FR" dirty="0"/>
          </a:p>
        </p:txBody>
      </p:sp>
      <p:sp>
        <p:nvSpPr>
          <p:cNvPr id="6" name="Espace réservé du pied de page 5">
            <a:extLst>
              <a:ext uri="{FF2B5EF4-FFF2-40B4-BE49-F238E27FC236}">
                <a16:creationId xmlns:a16="http://schemas.microsoft.com/office/drawing/2014/main" id="{A0BCFC52-5E37-4BF0-A775-66FAA1B49134}"/>
              </a:ext>
            </a:extLst>
          </p:cNvPr>
          <p:cNvSpPr txBox="1">
            <a:spLocks/>
          </p:cNvSpPr>
          <p:nvPr/>
        </p:nvSpPr>
        <p:spPr>
          <a:xfrm>
            <a:off x="0" y="8697561"/>
            <a:ext cx="4301543" cy="341064"/>
          </a:xfrm>
          <a:prstGeom prst="rect">
            <a:avLst/>
          </a:prstGeom>
        </p:spPr>
        <p:txBody>
          <a:bodyPr vert="horz" lIns="91440" tIns="45720" rIns="91440" bIns="45720" rtlCol="0" anchor="b"/>
          <a:lstStyle>
            <a:defPPr>
              <a:defRPr lang="fr-FR"/>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H" sz="1400" b="1" dirty="0">
                <a:solidFill>
                  <a:srgbClr val="2D509F"/>
                </a:solidFill>
                <a:highlight>
                  <a:srgbClr val="FFFF00"/>
                </a:highlight>
              </a:rPr>
              <a:t>00min 05sec &gt; 01min 22sec</a:t>
            </a:r>
          </a:p>
        </p:txBody>
      </p:sp>
    </p:spTree>
    <p:extLst>
      <p:ext uri="{BB962C8B-B14F-4D97-AF65-F5344CB8AC3E}">
        <p14:creationId xmlns:p14="http://schemas.microsoft.com/office/powerpoint/2010/main" val="4130352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334963" y="4400550"/>
            <a:ext cx="6192837" cy="3600450"/>
          </a:xfrm>
        </p:spPr>
        <p:txBody>
          <a:bodyPr/>
          <a:lstStyle/>
          <a:p>
            <a:pPr marL="285750" indent="-285750">
              <a:buFont typeface="Arial" panose="020B0604020202020204" pitchFamily="34" charset="0"/>
              <a:buChar char="•"/>
            </a:pPr>
            <a:r>
              <a:rPr lang="fr-CH" sz="1600" dirty="0"/>
              <a:t>la reconnaissance et l'apprentissage de critères d'acceptation</a:t>
            </a:r>
          </a:p>
        </p:txBody>
      </p:sp>
      <p:sp>
        <p:nvSpPr>
          <p:cNvPr id="4" name="Espace réservé du numéro de diapositive 3"/>
          <p:cNvSpPr>
            <a:spLocks noGrp="1"/>
          </p:cNvSpPr>
          <p:nvPr>
            <p:ph type="sldNum" sz="quarter" idx="5"/>
          </p:nvPr>
        </p:nvSpPr>
        <p:spPr/>
        <p:txBody>
          <a:bodyPr/>
          <a:lstStyle/>
          <a:p>
            <a:fld id="{E8A43F5C-BF0B-4E72-9280-E960746E5F0F}" type="slidenum">
              <a:rPr lang="fr-FR" smtClean="0"/>
              <a:t>8</a:t>
            </a:fld>
            <a:endParaRPr lang="fr-FR" dirty="0"/>
          </a:p>
        </p:txBody>
      </p:sp>
      <p:sp>
        <p:nvSpPr>
          <p:cNvPr id="6" name="Espace réservé du pied de page 5">
            <a:extLst>
              <a:ext uri="{FF2B5EF4-FFF2-40B4-BE49-F238E27FC236}">
                <a16:creationId xmlns:a16="http://schemas.microsoft.com/office/drawing/2014/main" id="{A0BCFC52-5E37-4BF0-A775-66FAA1B49134}"/>
              </a:ext>
            </a:extLst>
          </p:cNvPr>
          <p:cNvSpPr txBox="1">
            <a:spLocks/>
          </p:cNvSpPr>
          <p:nvPr/>
        </p:nvSpPr>
        <p:spPr>
          <a:xfrm>
            <a:off x="0" y="8697561"/>
            <a:ext cx="4301543" cy="341064"/>
          </a:xfrm>
          <a:prstGeom prst="rect">
            <a:avLst/>
          </a:prstGeom>
        </p:spPr>
        <p:txBody>
          <a:bodyPr vert="horz" lIns="91440" tIns="45720" rIns="91440" bIns="45720" rtlCol="0" anchor="b"/>
          <a:lstStyle>
            <a:defPPr>
              <a:defRPr lang="fr-FR"/>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H" sz="1400" b="1" dirty="0">
                <a:solidFill>
                  <a:srgbClr val="2D509F"/>
                </a:solidFill>
                <a:highlight>
                  <a:srgbClr val="FFFF00"/>
                </a:highlight>
              </a:rPr>
              <a:t>00min 04sec &gt; 01min 26sec</a:t>
            </a:r>
          </a:p>
        </p:txBody>
      </p:sp>
    </p:spTree>
    <p:extLst>
      <p:ext uri="{BB962C8B-B14F-4D97-AF65-F5344CB8AC3E}">
        <p14:creationId xmlns:p14="http://schemas.microsoft.com/office/powerpoint/2010/main" val="3797124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334963" y="4400550"/>
            <a:ext cx="6192837" cy="3600450"/>
          </a:xfrm>
        </p:spPr>
        <p:txBody>
          <a:bodyPr/>
          <a:lstStyle/>
          <a:p>
            <a:r>
              <a:rPr lang="fr-CH" sz="1600" dirty="0"/>
              <a:t>et bien d'autres encore comme l'OCR  et l'assistance pour l' auto-calibration de nos machines</a:t>
            </a:r>
          </a:p>
        </p:txBody>
      </p:sp>
      <p:sp>
        <p:nvSpPr>
          <p:cNvPr id="4" name="Espace réservé du numéro de diapositive 3"/>
          <p:cNvSpPr>
            <a:spLocks noGrp="1"/>
          </p:cNvSpPr>
          <p:nvPr>
            <p:ph type="sldNum" sz="quarter" idx="5"/>
          </p:nvPr>
        </p:nvSpPr>
        <p:spPr/>
        <p:txBody>
          <a:bodyPr/>
          <a:lstStyle/>
          <a:p>
            <a:fld id="{E8A43F5C-BF0B-4E72-9280-E960746E5F0F}" type="slidenum">
              <a:rPr lang="fr-FR" smtClean="0"/>
              <a:t>9</a:t>
            </a:fld>
            <a:endParaRPr lang="fr-FR" dirty="0"/>
          </a:p>
        </p:txBody>
      </p:sp>
      <p:sp>
        <p:nvSpPr>
          <p:cNvPr id="6" name="Espace réservé du pied de page 5">
            <a:extLst>
              <a:ext uri="{FF2B5EF4-FFF2-40B4-BE49-F238E27FC236}">
                <a16:creationId xmlns:a16="http://schemas.microsoft.com/office/drawing/2014/main" id="{A0BCFC52-5E37-4BF0-A775-66FAA1B49134}"/>
              </a:ext>
            </a:extLst>
          </p:cNvPr>
          <p:cNvSpPr txBox="1">
            <a:spLocks/>
          </p:cNvSpPr>
          <p:nvPr/>
        </p:nvSpPr>
        <p:spPr>
          <a:xfrm>
            <a:off x="0" y="8697561"/>
            <a:ext cx="4301543" cy="341064"/>
          </a:xfrm>
          <a:prstGeom prst="rect">
            <a:avLst/>
          </a:prstGeom>
        </p:spPr>
        <p:txBody>
          <a:bodyPr vert="horz" lIns="91440" tIns="45720" rIns="91440" bIns="45720" rtlCol="0" anchor="b"/>
          <a:lstStyle>
            <a:defPPr>
              <a:defRPr lang="fr-FR"/>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H" sz="1400" b="1" dirty="0">
                <a:solidFill>
                  <a:srgbClr val="2D509F"/>
                </a:solidFill>
                <a:highlight>
                  <a:srgbClr val="FFFF00"/>
                </a:highlight>
              </a:rPr>
              <a:t>00min 06sec &gt; 01min 32sec</a:t>
            </a:r>
          </a:p>
        </p:txBody>
      </p:sp>
    </p:spTree>
    <p:extLst>
      <p:ext uri="{BB962C8B-B14F-4D97-AF65-F5344CB8AC3E}">
        <p14:creationId xmlns:p14="http://schemas.microsoft.com/office/powerpoint/2010/main" val="303956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134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33E5B5D1-D24B-42BC-99BD-574C45D68F59}"/>
              </a:ext>
            </a:extLst>
          </p:cNvPr>
          <p:cNvPicPr preferRelativeResize="0">
            <a:picLocks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2225" y="0"/>
            <a:ext cx="12217511" cy="6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id="{6CD56855-F10D-4833-9058-96A2E2CD17E2}"/>
              </a:ext>
            </a:extLst>
          </p:cNvPr>
          <p:cNvPicPr preferRelativeResize="0">
            <a:picLocks noChangeArrowheads="1"/>
          </p:cNvPicPr>
          <p:nvPr userDrawn="1"/>
        </p:nvPicPr>
        <p:blipFill rotWithShape="1">
          <a:blip r:embed="rId4">
            <a:extLst>
              <a:ext uri="{28A0092B-C50C-407E-A947-70E740481C1C}">
                <a14:useLocalDpi xmlns:a14="http://schemas.microsoft.com/office/drawing/2010/main" val="0"/>
              </a:ext>
            </a:extLst>
          </a:blip>
          <a:srcRect t="-3"/>
          <a:stretch/>
        </p:blipFill>
        <p:spPr bwMode="auto">
          <a:xfrm>
            <a:off x="-9525" y="6639693"/>
            <a:ext cx="12211050" cy="227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a:extLst>
              <a:ext uri="{FF2B5EF4-FFF2-40B4-BE49-F238E27FC236}">
                <a16:creationId xmlns:a16="http://schemas.microsoft.com/office/drawing/2014/main" id="{C7A75204-CF75-4FA1-B8DA-90E0BE2E1F4A}"/>
              </a:ext>
            </a:extLst>
          </p:cNvPr>
          <p:cNvSpPr txBox="1"/>
          <p:nvPr userDrawn="1"/>
        </p:nvSpPr>
        <p:spPr>
          <a:xfrm>
            <a:off x="342283" y="6664043"/>
            <a:ext cx="4343554" cy="145431"/>
          </a:xfrm>
          <a:prstGeom prst="rect">
            <a:avLst/>
          </a:prstGeom>
          <a:noFill/>
        </p:spPr>
        <p:txBody>
          <a:bodyPr wrap="square" lIns="0" tIns="0" rIns="0" bIns="0" rtlCol="0">
            <a:noAutofit/>
          </a:bodyPr>
          <a:lstStyle/>
          <a:p>
            <a:pPr algn="l"/>
            <a:r>
              <a:rPr lang="fr-CH" sz="1000" kern="0" spc="11" baseline="0" noProof="0" dirty="0">
                <a:solidFill>
                  <a:srgbClr val="FFFFFF"/>
                </a:solidFill>
                <a:latin typeface="Calibri" panose="020F0502020204030204" pitchFamily="34" charset="0"/>
              </a:rPr>
              <a:t>Rouges-Terres 61 - 2068 Hauterive - </a:t>
            </a:r>
            <a:r>
              <a:rPr lang="en-US" sz="1000" kern="0" spc="11" baseline="0" noProof="0" dirty="0">
                <a:solidFill>
                  <a:srgbClr val="FFFFFF"/>
                </a:solidFill>
                <a:latin typeface="Calibri" panose="020F0502020204030204" pitchFamily="34" charset="0"/>
              </a:rPr>
              <a:t>Switzerland</a:t>
            </a:r>
            <a:r>
              <a:rPr lang="fr-CH" sz="1000" kern="0" spc="11" baseline="0" noProof="0" dirty="0">
                <a:solidFill>
                  <a:srgbClr val="FFFFFF"/>
                </a:solidFill>
                <a:latin typeface="Calibri" panose="020F0502020204030204" pitchFamily="34" charset="0"/>
              </a:rPr>
              <a:t>  - www.ciposa.com </a:t>
            </a:r>
          </a:p>
        </p:txBody>
      </p:sp>
      <p:sp>
        <p:nvSpPr>
          <p:cNvPr id="10" name="ZoneTexte 9">
            <a:extLst>
              <a:ext uri="{FF2B5EF4-FFF2-40B4-BE49-F238E27FC236}">
                <a16:creationId xmlns:a16="http://schemas.microsoft.com/office/drawing/2014/main" id="{C37F7F7F-F073-4668-9995-B9E57A48D42B}"/>
              </a:ext>
            </a:extLst>
          </p:cNvPr>
          <p:cNvSpPr txBox="1"/>
          <p:nvPr userDrawn="1"/>
        </p:nvSpPr>
        <p:spPr>
          <a:xfrm>
            <a:off x="11318824" y="6671186"/>
            <a:ext cx="540772" cy="145431"/>
          </a:xfrm>
          <a:prstGeom prst="rect">
            <a:avLst/>
          </a:prstGeom>
          <a:noFill/>
        </p:spPr>
        <p:txBody>
          <a:bodyPr wrap="none" lIns="0" tIns="0" rIns="0" bIns="0" rtlCol="0" anchor="ctr">
            <a:noAutofit/>
          </a:bodyPr>
          <a:lstStyle/>
          <a:p>
            <a:pPr algn="r"/>
            <a:r>
              <a:rPr lang="fr-CH" sz="900" i="1" dirty="0">
                <a:solidFill>
                  <a:srgbClr val="FFFFFF"/>
                </a:solidFill>
                <a:latin typeface="Calibri" panose="020F0502020204030204" pitchFamily="34" charset="0"/>
              </a:rPr>
              <a:t>Page # </a:t>
            </a:r>
            <a:fld id="{962E2919-B96C-4008-B5B9-D9AC07B21958}" type="slidenum">
              <a:rPr lang="fr-CH" sz="900" i="1" smtClean="0">
                <a:solidFill>
                  <a:srgbClr val="FFFFFF"/>
                </a:solidFill>
                <a:latin typeface="Calibri" panose="020F0502020204030204" pitchFamily="34" charset="0"/>
              </a:rPr>
              <a:pPr algn="r"/>
              <a:t>‹N°›</a:t>
            </a:fld>
            <a:endParaRPr lang="fr-CH" sz="900" i="1" dirty="0">
              <a:solidFill>
                <a:srgbClr val="FFFFFF"/>
              </a:solidFill>
              <a:latin typeface="Calibri" panose="020F0502020204030204" pitchFamily="34" charset="0"/>
            </a:endParaRPr>
          </a:p>
        </p:txBody>
      </p:sp>
      <p:pic>
        <p:nvPicPr>
          <p:cNvPr id="14" name="Picture 2">
            <a:extLst>
              <a:ext uri="{FF2B5EF4-FFF2-40B4-BE49-F238E27FC236}">
                <a16:creationId xmlns:a16="http://schemas.microsoft.com/office/drawing/2014/main" id="{BD26BFA8-6FA1-4B09-8AB8-6ACD93EBE4BF}"/>
              </a:ext>
            </a:extLst>
          </p:cNvPr>
          <p:cNvPicPr preferRelativeResize="0">
            <a:picLocks noChangeArrowheads="1"/>
          </p:cNvPicPr>
          <p:nvPr userDrawn="1"/>
        </p:nvPicPr>
        <p:blipFill rotWithShape="1">
          <a:blip r:embed="rId5">
            <a:extLst>
              <a:ext uri="{28A0092B-C50C-407E-A947-70E740481C1C}">
                <a14:useLocalDpi xmlns:a14="http://schemas.microsoft.com/office/drawing/2010/main" val="0"/>
              </a:ext>
            </a:extLst>
          </a:blip>
          <a:srcRect/>
          <a:stretch/>
        </p:blipFill>
        <p:spPr bwMode="auto">
          <a:xfrm>
            <a:off x="0" y="646660"/>
            <a:ext cx="12195286" cy="1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a:extLst>
              <a:ext uri="{FF2B5EF4-FFF2-40B4-BE49-F238E27FC236}">
                <a16:creationId xmlns:a16="http://schemas.microsoft.com/office/drawing/2014/main" id="{A717AE92-EC0A-4162-AA9F-CB460339E00D}"/>
              </a:ext>
            </a:extLst>
          </p:cNvPr>
          <p:cNvPicPr preferRelativeResize="0">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a:stretch/>
        </p:blipFill>
        <p:spPr bwMode="auto">
          <a:xfrm>
            <a:off x="8517243" y="78666"/>
            <a:ext cx="2844000" cy="456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ZoneTexte 14">
            <a:extLst>
              <a:ext uri="{FF2B5EF4-FFF2-40B4-BE49-F238E27FC236}">
                <a16:creationId xmlns:a16="http://schemas.microsoft.com/office/drawing/2014/main" id="{71DDD550-D2BD-4066-9D75-E0FABB620096}"/>
              </a:ext>
            </a:extLst>
          </p:cNvPr>
          <p:cNvSpPr txBox="1"/>
          <p:nvPr userDrawn="1"/>
        </p:nvSpPr>
        <p:spPr>
          <a:xfrm rot="21600000">
            <a:off x="8563533" y="412815"/>
            <a:ext cx="2789942" cy="305379"/>
          </a:xfrm>
          <a:prstGeom prst="rect">
            <a:avLst/>
          </a:prstGeom>
          <a:noFill/>
        </p:spPr>
        <p:txBody>
          <a:bodyPr wrap="square" lIns="0" tIns="52153" rIns="0" bIns="52153" rtlCol="0">
            <a:spAutoFit/>
          </a:bodyPr>
          <a:lstStyle/>
          <a:p>
            <a:pPr algn="l"/>
            <a:r>
              <a:rPr lang="fr-FR" sz="1300" kern="0" spc="50" baseline="0" noProof="0" dirty="0">
                <a:solidFill>
                  <a:srgbClr val="FFFFFF"/>
                </a:solidFill>
              </a:rPr>
              <a:t>Automatisation en Micro-Assemblage</a:t>
            </a:r>
          </a:p>
        </p:txBody>
      </p:sp>
      <p:sp>
        <p:nvSpPr>
          <p:cNvPr id="26" name="Rectangle 25">
            <a:extLst>
              <a:ext uri="{FF2B5EF4-FFF2-40B4-BE49-F238E27FC236}">
                <a16:creationId xmlns:a16="http://schemas.microsoft.com/office/drawing/2014/main" id="{A82070B6-D30B-42A1-8FB2-171065E37563}"/>
              </a:ext>
            </a:extLst>
          </p:cNvPr>
          <p:cNvSpPr/>
          <p:nvPr userDrawn="1"/>
        </p:nvSpPr>
        <p:spPr>
          <a:xfrm>
            <a:off x="9916080" y="647975"/>
            <a:ext cx="144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4D140828-8B9D-40DF-A89E-252710675430}"/>
              </a:ext>
            </a:extLst>
          </p:cNvPr>
          <p:cNvSpPr/>
          <p:nvPr userDrawn="1"/>
        </p:nvSpPr>
        <p:spPr>
          <a:xfrm>
            <a:off x="10043289" y="647975"/>
            <a:ext cx="144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FE951DC2-A54A-4408-9724-8B6EF466B94A}"/>
              </a:ext>
            </a:extLst>
          </p:cNvPr>
          <p:cNvSpPr/>
          <p:nvPr userDrawn="1"/>
        </p:nvSpPr>
        <p:spPr>
          <a:xfrm>
            <a:off x="10170498" y="647975"/>
            <a:ext cx="144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B32FE169-3437-4F0C-9B6B-4E9C04C5C650}"/>
              </a:ext>
            </a:extLst>
          </p:cNvPr>
          <p:cNvSpPr/>
          <p:nvPr userDrawn="1"/>
        </p:nvSpPr>
        <p:spPr>
          <a:xfrm>
            <a:off x="10297707" y="647975"/>
            <a:ext cx="144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6E470F87-4C5D-40D8-BC79-9602DD94C6A6}"/>
              </a:ext>
            </a:extLst>
          </p:cNvPr>
          <p:cNvSpPr/>
          <p:nvPr userDrawn="1"/>
        </p:nvSpPr>
        <p:spPr>
          <a:xfrm>
            <a:off x="10424916" y="647975"/>
            <a:ext cx="144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AADC4092-0525-4E86-ACCA-6BBFFF8E8E1E}"/>
              </a:ext>
            </a:extLst>
          </p:cNvPr>
          <p:cNvSpPr/>
          <p:nvPr userDrawn="1"/>
        </p:nvSpPr>
        <p:spPr>
          <a:xfrm>
            <a:off x="10552125" y="647975"/>
            <a:ext cx="144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DF8094EC-C787-4DED-B80A-083B045C3350}"/>
              </a:ext>
            </a:extLst>
          </p:cNvPr>
          <p:cNvSpPr/>
          <p:nvPr userDrawn="1"/>
        </p:nvSpPr>
        <p:spPr>
          <a:xfrm>
            <a:off x="10679334" y="647975"/>
            <a:ext cx="144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1DF520F8-7E46-4E64-AF04-6876CB8DEF4C}"/>
              </a:ext>
            </a:extLst>
          </p:cNvPr>
          <p:cNvSpPr/>
          <p:nvPr userDrawn="1"/>
        </p:nvSpPr>
        <p:spPr>
          <a:xfrm>
            <a:off x="10806543" y="647975"/>
            <a:ext cx="144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152D8FDC-0080-4414-A1C0-37D0EFD71F51}"/>
              </a:ext>
            </a:extLst>
          </p:cNvPr>
          <p:cNvSpPr/>
          <p:nvPr userDrawn="1"/>
        </p:nvSpPr>
        <p:spPr>
          <a:xfrm>
            <a:off x="10933752" y="647975"/>
            <a:ext cx="144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E540F1DA-07C6-4255-AE04-616954BCC029}"/>
              </a:ext>
            </a:extLst>
          </p:cNvPr>
          <p:cNvSpPr/>
          <p:nvPr userDrawn="1"/>
        </p:nvSpPr>
        <p:spPr>
          <a:xfrm>
            <a:off x="11060961" y="647975"/>
            <a:ext cx="144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a:extLst>
              <a:ext uri="{FF2B5EF4-FFF2-40B4-BE49-F238E27FC236}">
                <a16:creationId xmlns:a16="http://schemas.microsoft.com/office/drawing/2014/main" id="{F446B1BE-A625-4646-B694-DF1860C4BCD9}"/>
              </a:ext>
            </a:extLst>
          </p:cNvPr>
          <p:cNvSpPr/>
          <p:nvPr userDrawn="1"/>
        </p:nvSpPr>
        <p:spPr>
          <a:xfrm>
            <a:off x="11188170" y="647975"/>
            <a:ext cx="144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395B078D-BAFB-40B3-BBB1-562030BDE427}"/>
              </a:ext>
            </a:extLst>
          </p:cNvPr>
          <p:cNvSpPr/>
          <p:nvPr userDrawn="1"/>
        </p:nvSpPr>
        <p:spPr>
          <a:xfrm>
            <a:off x="11315379" y="647975"/>
            <a:ext cx="144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a:extLst>
              <a:ext uri="{FF2B5EF4-FFF2-40B4-BE49-F238E27FC236}">
                <a16:creationId xmlns:a16="http://schemas.microsoft.com/office/drawing/2014/main" id="{2C93532C-FD03-4233-A559-2BCD41DBA382}"/>
              </a:ext>
            </a:extLst>
          </p:cNvPr>
          <p:cNvSpPr/>
          <p:nvPr userDrawn="1"/>
        </p:nvSpPr>
        <p:spPr>
          <a:xfrm>
            <a:off x="11442588" y="647975"/>
            <a:ext cx="144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2503414D-0554-4D23-95E9-651B72F55C7C}"/>
              </a:ext>
            </a:extLst>
          </p:cNvPr>
          <p:cNvSpPr/>
          <p:nvPr userDrawn="1"/>
        </p:nvSpPr>
        <p:spPr>
          <a:xfrm>
            <a:off x="11569797" y="647975"/>
            <a:ext cx="144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62995578-3479-4012-8269-06AD6124058E}"/>
              </a:ext>
            </a:extLst>
          </p:cNvPr>
          <p:cNvSpPr/>
          <p:nvPr userDrawn="1"/>
        </p:nvSpPr>
        <p:spPr>
          <a:xfrm>
            <a:off x="11697001" y="647975"/>
            <a:ext cx="144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25483295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2" userDrawn="1">
          <p15:clr>
            <a:srgbClr val="F26B43"/>
          </p15:clr>
        </p15:guide>
        <p15:guide id="2" pos="3840" userDrawn="1">
          <p15:clr>
            <a:srgbClr val="F26B43"/>
          </p15:clr>
        </p15:guide>
        <p15:guide id="3" pos="7469" userDrawn="1">
          <p15:clr>
            <a:srgbClr val="F26B43"/>
          </p15:clr>
        </p15:guide>
        <p15:guide id="4" orient="horz" pos="2160" userDrawn="1">
          <p15:clr>
            <a:srgbClr val="F26B43"/>
          </p15:clr>
        </p15:guide>
        <p15:guide id="5" orient="horz" pos="799" userDrawn="1">
          <p15:clr>
            <a:srgbClr val="F26B43"/>
          </p15:clr>
        </p15:guide>
        <p15:guide id="6" orient="horz" pos="40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notesSlide" Target="../notesSlides/notesSlide10.xml"/><Relationship Id="rId7"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29.png"/><Relationship Id="rId5" Type="http://schemas.openxmlformats.org/officeDocument/2006/relationships/image" Target="../media/image28.jpeg"/><Relationship Id="rId10" Type="http://schemas.openxmlformats.org/officeDocument/2006/relationships/image" Target="../media/image32.jpeg"/><Relationship Id="rId4" Type="http://schemas.openxmlformats.org/officeDocument/2006/relationships/image" Target="../media/image27.jpe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2.xml"/><Relationship Id="rId16"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5" Type="http://schemas.openxmlformats.org/officeDocument/2006/relationships/image" Target="../media/image6.jpe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1.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1.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1.jpeg"/><Relationship Id="rId4" Type="http://schemas.openxmlformats.org/officeDocument/2006/relationships/image" Target="../media/image6.jpe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3.png"/><Relationship Id="rId10" Type="http://schemas.openxmlformats.org/officeDocument/2006/relationships/image" Target="../media/image24.png"/><Relationship Id="rId4" Type="http://schemas.openxmlformats.org/officeDocument/2006/relationships/image" Target="../media/image21.jpe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B7B1CC-8B00-475C-B84C-497D6BAB3A3F}"/>
              </a:ext>
            </a:extLst>
          </p:cNvPr>
          <p:cNvSpPr/>
          <p:nvPr/>
        </p:nvSpPr>
        <p:spPr bwMode="auto">
          <a:xfrm>
            <a:off x="-10047" y="809897"/>
            <a:ext cx="12213953" cy="5808616"/>
          </a:xfrm>
          <a:prstGeom prst="rect">
            <a:avLst/>
          </a:prstGeom>
          <a:solidFill>
            <a:srgbClr val="2D509F"/>
          </a:solidFill>
          <a:ln>
            <a:noFill/>
          </a:ln>
          <a:effectLst/>
        </p:spPr>
        <p:txBody>
          <a:bodyPr vert="horz" wrap="square" lIns="91440" tIns="45720" rIns="91440" bIns="45720" numCol="1" rtlCol="0" anchor="t" anchorCtr="0" compatLnSpc="1">
            <a:prstTxWarp prst="textNoShape">
              <a:avLst/>
            </a:prstTxWarp>
            <a:noAutofit/>
          </a:bodyPr>
          <a:lstStyle/>
          <a:p>
            <a:pPr algn="ctr" defTabSz="914348" eaLnBrk="0" fontAlgn="base" hangingPunct="0">
              <a:spcBef>
                <a:spcPct val="50000"/>
              </a:spcBef>
              <a:spcAft>
                <a:spcPct val="0"/>
              </a:spcAft>
            </a:pPr>
            <a:endParaRPr lang="fr-FR" sz="2400" b="1" dirty="0">
              <a:solidFill>
                <a:srgbClr val="FFFFFF"/>
              </a:solidFill>
              <a:latin typeface="Arial" pitchFamily="34" charset="0"/>
            </a:endParaRPr>
          </a:p>
        </p:txBody>
      </p:sp>
      <p:sp>
        <p:nvSpPr>
          <p:cNvPr id="9" name="Espace réservé du texte 1">
            <a:extLst>
              <a:ext uri="{FF2B5EF4-FFF2-40B4-BE49-F238E27FC236}">
                <a16:creationId xmlns:a16="http://schemas.microsoft.com/office/drawing/2014/main" id="{2B353D12-2329-4EB5-907F-A4C6546C2A0C}"/>
              </a:ext>
            </a:extLst>
          </p:cNvPr>
          <p:cNvSpPr txBox="1">
            <a:spLocks/>
          </p:cNvSpPr>
          <p:nvPr/>
        </p:nvSpPr>
        <p:spPr>
          <a:xfrm>
            <a:off x="2133600" y="6010383"/>
            <a:ext cx="7942397" cy="442241"/>
          </a:xfrm>
          <a:prstGeom prst="rect">
            <a:avLst/>
          </a:prstGeom>
        </p:spPr>
        <p:txBody>
          <a:bodyPr lIns="104284" tIns="52142" rIns="104284" bIns="52142"/>
          <a:lstStyle>
            <a:lvl1pPr marL="0" indent="0" algn="l" rtl="0" eaLnBrk="0" fontAlgn="base" hangingPunct="0">
              <a:spcBef>
                <a:spcPts val="0"/>
              </a:spcBef>
              <a:spcAft>
                <a:spcPct val="0"/>
              </a:spcAft>
              <a:buNone/>
              <a:defRPr sz="2300" b="1" baseline="0">
                <a:solidFill>
                  <a:srgbClr val="000000"/>
                </a:solidFill>
                <a:latin typeface="+mn-lt"/>
                <a:ea typeface="+mn-ea"/>
                <a:cs typeface="+mn-cs"/>
              </a:defRPr>
            </a:lvl1pPr>
            <a:lvl2pPr marL="3622" indent="0" algn="l" rtl="0" eaLnBrk="0" fontAlgn="base" hangingPunct="0">
              <a:spcBef>
                <a:spcPts val="1369"/>
              </a:spcBef>
              <a:spcAft>
                <a:spcPct val="0"/>
              </a:spcAft>
              <a:buNone/>
              <a:defRPr sz="2100" baseline="0">
                <a:solidFill>
                  <a:srgbClr val="000000"/>
                </a:solidFill>
                <a:latin typeface="+mn-lt"/>
              </a:defRPr>
            </a:lvl2pPr>
            <a:lvl3pPr marL="0" indent="0" algn="l" rtl="0" eaLnBrk="0" fontAlgn="base" hangingPunct="0">
              <a:spcBef>
                <a:spcPts val="684"/>
              </a:spcBef>
              <a:spcAft>
                <a:spcPct val="0"/>
              </a:spcAft>
              <a:buNone/>
              <a:defRPr sz="1800" baseline="0">
                <a:solidFill>
                  <a:srgbClr val="000000"/>
                </a:solidFill>
                <a:latin typeface="+mn-lt"/>
              </a:defRPr>
            </a:lvl3pPr>
            <a:lvl4pPr marL="205326" indent="-205326" algn="l" rtl="0" eaLnBrk="0" fontAlgn="base" hangingPunct="0">
              <a:spcBef>
                <a:spcPts val="342"/>
              </a:spcBef>
              <a:spcAft>
                <a:spcPct val="0"/>
              </a:spcAft>
              <a:buFont typeface="Arial" panose="020B0604020202020204" pitchFamily="34" charset="0"/>
              <a:buChar char="•"/>
              <a:defRPr sz="1800" baseline="0">
                <a:solidFill>
                  <a:srgbClr val="000000"/>
                </a:solidFill>
                <a:latin typeface="+mn-lt"/>
              </a:defRPr>
            </a:lvl4pPr>
            <a:lvl5pPr marL="410652" indent="-205326" algn="l" rtl="0" eaLnBrk="0" fontAlgn="base" hangingPunct="0">
              <a:spcBef>
                <a:spcPts val="114"/>
              </a:spcBef>
              <a:spcAft>
                <a:spcPct val="0"/>
              </a:spcAft>
              <a:buNone/>
              <a:defRPr sz="1600">
                <a:solidFill>
                  <a:srgbClr val="000000"/>
                </a:solidFill>
                <a:latin typeface="+mn-lt"/>
              </a:defRPr>
            </a:lvl5pPr>
            <a:lvl6pPr marL="2866594" indent="-258954" algn="l" rtl="0" eaLnBrk="0" fontAlgn="base" hangingPunct="0">
              <a:spcBef>
                <a:spcPct val="20000"/>
              </a:spcBef>
              <a:spcAft>
                <a:spcPct val="0"/>
              </a:spcAft>
              <a:buChar char="»"/>
              <a:defRPr sz="2300">
                <a:solidFill>
                  <a:schemeClr val="tx1"/>
                </a:solidFill>
                <a:latin typeface="+mn-lt"/>
              </a:defRPr>
            </a:lvl6pPr>
            <a:lvl7pPr marL="3388122" indent="-258954" algn="l" rtl="0" eaLnBrk="0" fontAlgn="base" hangingPunct="0">
              <a:spcBef>
                <a:spcPct val="20000"/>
              </a:spcBef>
              <a:spcAft>
                <a:spcPct val="0"/>
              </a:spcAft>
              <a:buChar char="»"/>
              <a:defRPr sz="2300">
                <a:solidFill>
                  <a:schemeClr val="tx1"/>
                </a:solidFill>
                <a:latin typeface="+mn-lt"/>
              </a:defRPr>
            </a:lvl7pPr>
            <a:lvl8pPr marL="3909650" indent="-258954" algn="l" rtl="0" eaLnBrk="0" fontAlgn="base" hangingPunct="0">
              <a:spcBef>
                <a:spcPct val="20000"/>
              </a:spcBef>
              <a:spcAft>
                <a:spcPct val="0"/>
              </a:spcAft>
              <a:buChar char="»"/>
              <a:defRPr sz="2300">
                <a:solidFill>
                  <a:schemeClr val="tx1"/>
                </a:solidFill>
                <a:latin typeface="+mn-lt"/>
              </a:defRPr>
            </a:lvl8pPr>
            <a:lvl9pPr marL="4431178" indent="-258954" algn="l" rtl="0" eaLnBrk="0" fontAlgn="base" hangingPunct="0">
              <a:spcBef>
                <a:spcPct val="20000"/>
              </a:spcBef>
              <a:spcAft>
                <a:spcPct val="0"/>
              </a:spcAft>
              <a:buChar char="»"/>
              <a:defRPr sz="2300">
                <a:solidFill>
                  <a:schemeClr val="tx1"/>
                </a:solidFill>
                <a:latin typeface="+mn-lt"/>
              </a:defRPr>
            </a:lvl9pPr>
          </a:lstStyle>
          <a:p>
            <a:pPr algn="ctr" defTabSz="914166"/>
            <a:r>
              <a:rPr lang="fr-CH" kern="0" dirty="0">
                <a:solidFill>
                  <a:srgbClr val="FFFFFF"/>
                </a:solidFill>
                <a:latin typeface="Calibri" panose="020F0502020204030204" pitchFamily="34" charset="0"/>
              </a:rPr>
              <a:t>VISION INDUSTRIELLE ET FLEXIBILITÉ DANS L’AUTOMATISATION</a:t>
            </a:r>
            <a:endParaRPr lang="fr-FR" kern="0" dirty="0">
              <a:solidFill>
                <a:srgbClr val="FFFFFF"/>
              </a:solidFill>
              <a:latin typeface="Calibri" panose="020F0502020204030204" pitchFamily="34" charset="0"/>
            </a:endParaRPr>
          </a:p>
        </p:txBody>
      </p:sp>
      <p:pic>
        <p:nvPicPr>
          <p:cNvPr id="11" name="Image 10">
            <a:extLst>
              <a:ext uri="{FF2B5EF4-FFF2-40B4-BE49-F238E27FC236}">
                <a16:creationId xmlns:a16="http://schemas.microsoft.com/office/drawing/2014/main" id="{93166E0E-CCE0-469C-8BF0-25139CF9914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67613" y="995297"/>
            <a:ext cx="7860759" cy="4919728"/>
          </a:xfrm>
          <a:prstGeom prst="rect">
            <a:avLst/>
          </a:prstGeom>
        </p:spPr>
      </p:pic>
      <p:cxnSp>
        <p:nvCxnSpPr>
          <p:cNvPr id="3" name="Connecteur droit 2">
            <a:extLst>
              <a:ext uri="{FF2B5EF4-FFF2-40B4-BE49-F238E27FC236}">
                <a16:creationId xmlns:a16="http://schemas.microsoft.com/office/drawing/2014/main" id="{BB9F043C-5185-47C1-8AE7-F7BC9D7008B2}"/>
              </a:ext>
            </a:extLst>
          </p:cNvPr>
          <p:cNvCxnSpPr>
            <a:cxnSpLocks/>
          </p:cNvCxnSpPr>
          <p:nvPr/>
        </p:nvCxnSpPr>
        <p:spPr>
          <a:xfrm>
            <a:off x="-10047" y="6627845"/>
            <a:ext cx="12202047" cy="0"/>
          </a:xfrm>
          <a:prstGeom prst="line">
            <a:avLst/>
          </a:prstGeom>
          <a:ln w="28575">
            <a:solidFill>
              <a:srgbClr val="F4804F"/>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2A74699B-8158-484F-AAC2-AA0848AE6DB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44487" y="6815"/>
            <a:ext cx="1361626" cy="637200"/>
          </a:xfrm>
          <a:prstGeom prst="rect">
            <a:avLst/>
          </a:prstGeom>
        </p:spPr>
      </p:pic>
    </p:spTree>
    <p:extLst>
      <p:ext uri="{BB962C8B-B14F-4D97-AF65-F5344CB8AC3E}">
        <p14:creationId xmlns:p14="http://schemas.microsoft.com/office/powerpoint/2010/main" val="256493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4">
            <a:extLst>
              <a:ext uri="{FF2B5EF4-FFF2-40B4-BE49-F238E27FC236}">
                <a16:creationId xmlns:a16="http://schemas.microsoft.com/office/drawing/2014/main" id="{5A463D60-DB33-4D3A-A911-111CBEFAD47B}"/>
              </a:ext>
            </a:extLst>
          </p:cNvPr>
          <p:cNvSpPr txBox="1">
            <a:spLocks/>
          </p:cNvSpPr>
          <p:nvPr/>
        </p:nvSpPr>
        <p:spPr>
          <a:xfrm>
            <a:off x="343847" y="1020596"/>
            <a:ext cx="11513191" cy="418796"/>
          </a:xfrm>
          <a:prstGeom prst="rect">
            <a:avLst/>
          </a:prstGeom>
        </p:spPr>
        <p:txBody>
          <a:bodyPr wrap="square"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684"/>
              </a:spcBef>
            </a:pPr>
            <a:r>
              <a:rPr lang="fr-CH" sz="2400" b="1" dirty="0">
                <a:solidFill>
                  <a:srgbClr val="2D509F"/>
                </a:solidFill>
                <a:latin typeface="Calibri" panose="020F0502020204030204" pitchFamily="34" charset="0"/>
              </a:rPr>
              <a:t>VISION INDUSTRIELLE ET FLEXIBILITÉ DANS L’AUTOMATISATION</a:t>
            </a:r>
          </a:p>
        </p:txBody>
      </p:sp>
      <p:sp>
        <p:nvSpPr>
          <p:cNvPr id="4" name="Text Box 858">
            <a:extLst>
              <a:ext uri="{FF2B5EF4-FFF2-40B4-BE49-F238E27FC236}">
                <a16:creationId xmlns:a16="http://schemas.microsoft.com/office/drawing/2014/main" id="{E6E67F3B-386D-49B6-B00C-BF7D8DDC0278}"/>
              </a:ext>
            </a:extLst>
          </p:cNvPr>
          <p:cNvSpPr txBox="1">
            <a:spLocks noChangeArrowheads="1"/>
          </p:cNvSpPr>
          <p:nvPr/>
        </p:nvSpPr>
        <p:spPr bwMode="auto">
          <a:xfrm>
            <a:off x="322226" y="1473654"/>
            <a:ext cx="6802473" cy="3337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eaLnBrk="0" fontAlgn="base" hangingPunct="0">
              <a:spcBef>
                <a:spcPct val="0"/>
              </a:spcBef>
              <a:spcAft>
                <a:spcPct val="0"/>
              </a:spcAft>
              <a:defRPr sz="1600">
                <a:solidFill>
                  <a:srgbClr val="000000"/>
                </a:solidFill>
                <a:latin typeface="Arial" charset="0"/>
              </a:defRPr>
            </a:lvl6pPr>
            <a:lvl7pPr marL="2971800" indent="-228600" eaLnBrk="0" fontAlgn="base" hangingPunct="0">
              <a:spcBef>
                <a:spcPct val="0"/>
              </a:spcBef>
              <a:spcAft>
                <a:spcPct val="0"/>
              </a:spcAft>
              <a:defRPr sz="1600">
                <a:solidFill>
                  <a:srgbClr val="000000"/>
                </a:solidFill>
                <a:latin typeface="Arial" charset="0"/>
              </a:defRPr>
            </a:lvl7pPr>
            <a:lvl8pPr marL="3429000" indent="-228600" eaLnBrk="0" fontAlgn="base" hangingPunct="0">
              <a:spcBef>
                <a:spcPct val="0"/>
              </a:spcBef>
              <a:spcAft>
                <a:spcPct val="0"/>
              </a:spcAft>
              <a:defRPr sz="1600">
                <a:solidFill>
                  <a:srgbClr val="000000"/>
                </a:solidFill>
                <a:latin typeface="Arial" charset="0"/>
              </a:defRPr>
            </a:lvl8pPr>
            <a:lvl9pPr marL="3886200" indent="-228600" eaLnBrk="0" fontAlgn="base" hangingPunct="0">
              <a:spcBef>
                <a:spcPct val="0"/>
              </a:spcBef>
              <a:spcAft>
                <a:spcPct val="0"/>
              </a:spcAft>
              <a:defRPr sz="1600">
                <a:solidFill>
                  <a:srgbClr val="000000"/>
                </a:solidFill>
                <a:latin typeface="Arial" charset="0"/>
              </a:defRPr>
            </a:lvl9pPr>
          </a:lstStyle>
          <a:p>
            <a:pPr>
              <a:lnSpc>
                <a:spcPts val="2000"/>
              </a:lnSpc>
              <a:spcBef>
                <a:spcPct val="50000"/>
              </a:spcBef>
            </a:pPr>
            <a:r>
              <a:rPr lang="fr-CH" altLang="fr-FR" sz="2000" kern="0" spc="-46" dirty="0">
                <a:solidFill>
                  <a:srgbClr val="2D509F"/>
                </a:solidFill>
                <a:latin typeface="Calibri" panose="020F0502020204030204" pitchFamily="34" charset="0"/>
              </a:rPr>
              <a:t>Evolution du matériel hardware et software</a:t>
            </a:r>
          </a:p>
          <a:p>
            <a:pPr marL="287984" lvl="1" indent="-287984">
              <a:lnSpc>
                <a:spcPts val="1800"/>
              </a:lnSpc>
              <a:spcBef>
                <a:spcPts val="1200"/>
              </a:spcBef>
              <a:buClr>
                <a:srgbClr val="E9531E"/>
              </a:buClr>
              <a:buFont typeface="Wingdings" panose="05000000000000000000" pitchFamily="2" charset="2"/>
              <a:buChar char=""/>
            </a:pPr>
            <a:r>
              <a:rPr lang="fr-CH" altLang="fr-FR" sz="1800" dirty="0">
                <a:latin typeface="Calibri" panose="020F0502020204030204" pitchFamily="34" charset="0"/>
                <a:cs typeface="Calibri" panose="020F0502020204030204" pitchFamily="34" charset="0"/>
              </a:rPr>
              <a:t>Cameras avec des résolutions élevées</a:t>
            </a:r>
          </a:p>
          <a:p>
            <a:pPr marL="287984" lvl="1" indent="-287984">
              <a:lnSpc>
                <a:spcPts val="1800"/>
              </a:lnSpc>
              <a:spcBef>
                <a:spcPts val="1200"/>
              </a:spcBef>
              <a:buClr>
                <a:srgbClr val="E9531E"/>
              </a:buClr>
              <a:buFont typeface="Wingdings" panose="05000000000000000000" pitchFamily="2" charset="2"/>
              <a:buChar char=""/>
            </a:pPr>
            <a:r>
              <a:rPr lang="fr-CH" altLang="fr-FR" sz="1800" dirty="0">
                <a:latin typeface="Calibri" panose="020F0502020204030204" pitchFamily="34" charset="0"/>
                <a:cs typeface="Calibri" panose="020F0502020204030204" pitchFamily="34" charset="0"/>
              </a:rPr>
              <a:t>Objectifs spécifiques de haute qualité optique</a:t>
            </a:r>
          </a:p>
          <a:p>
            <a:pPr marL="287984" lvl="1" indent="-287984">
              <a:lnSpc>
                <a:spcPts val="1800"/>
              </a:lnSpc>
              <a:spcBef>
                <a:spcPts val="1200"/>
              </a:spcBef>
              <a:buClr>
                <a:srgbClr val="E9531E"/>
              </a:buClr>
              <a:buFont typeface="Wingdings" panose="05000000000000000000" pitchFamily="2" charset="2"/>
              <a:buChar char=""/>
            </a:pPr>
            <a:r>
              <a:rPr lang="fr-CH" altLang="fr-FR" sz="1800" dirty="0">
                <a:latin typeface="Calibri" panose="020F0502020204030204" pitchFamily="34" charset="0"/>
                <a:cs typeface="Calibri" panose="020F0502020204030204" pitchFamily="34" charset="0"/>
              </a:rPr>
              <a:t>Eclairages modulaires et paramétrables</a:t>
            </a:r>
          </a:p>
          <a:p>
            <a:pPr marL="287984" lvl="1" indent="-287984">
              <a:lnSpc>
                <a:spcPts val="1800"/>
              </a:lnSpc>
              <a:spcBef>
                <a:spcPts val="1200"/>
              </a:spcBef>
              <a:buClr>
                <a:srgbClr val="E9531E"/>
              </a:buClr>
              <a:buFont typeface="Wingdings" panose="05000000000000000000" pitchFamily="2" charset="2"/>
              <a:buChar char=""/>
            </a:pPr>
            <a:r>
              <a:rPr lang="fr-CH" altLang="fr-FR" sz="1800" dirty="0">
                <a:latin typeface="Calibri" panose="020F0502020204030204" pitchFamily="34" charset="0"/>
                <a:cs typeface="Calibri" panose="020F0502020204030204" pitchFamily="34" charset="0"/>
              </a:rPr>
              <a:t>PC Industriels à grandes capacités de traitement</a:t>
            </a:r>
          </a:p>
          <a:p>
            <a:pPr marL="287984" lvl="1" indent="-287984">
              <a:lnSpc>
                <a:spcPts val="1800"/>
              </a:lnSpc>
              <a:spcBef>
                <a:spcPts val="1200"/>
              </a:spcBef>
              <a:buClr>
                <a:srgbClr val="E9531E"/>
              </a:buClr>
              <a:buFont typeface="Wingdings" panose="05000000000000000000" pitchFamily="2" charset="2"/>
              <a:buChar char=""/>
            </a:pPr>
            <a:r>
              <a:rPr lang="fr-CH" altLang="fr-FR" sz="1800" dirty="0">
                <a:latin typeface="Calibri" panose="020F0502020204030204" pitchFamily="34" charset="0"/>
                <a:cs typeface="Calibri" panose="020F0502020204030204" pitchFamily="34" charset="0"/>
              </a:rPr>
              <a:t>Librairies d'outils vision nombreuses et diversifiées</a:t>
            </a:r>
          </a:p>
          <a:p>
            <a:pPr marL="287984" lvl="1" indent="-287984">
              <a:lnSpc>
                <a:spcPts val="1800"/>
              </a:lnSpc>
              <a:spcBef>
                <a:spcPts val="1200"/>
              </a:spcBef>
              <a:buClr>
                <a:srgbClr val="E9531E"/>
              </a:buClr>
              <a:buFont typeface="Wingdings" panose="05000000000000000000" pitchFamily="2" charset="2"/>
              <a:buChar char=""/>
            </a:pPr>
            <a:r>
              <a:rPr lang="fr-CH" altLang="fr-FR" sz="1800" dirty="0">
                <a:latin typeface="Calibri" panose="020F0502020204030204" pitchFamily="34" charset="0"/>
                <a:cs typeface="Calibri" panose="020F0502020204030204" pitchFamily="34" charset="0"/>
              </a:rPr>
              <a:t>Algorithmes de traitement performants</a:t>
            </a:r>
          </a:p>
          <a:p>
            <a:pPr marL="287984" lvl="1" indent="-287984">
              <a:lnSpc>
                <a:spcPts val="1800"/>
              </a:lnSpc>
              <a:spcBef>
                <a:spcPts val="1200"/>
              </a:spcBef>
              <a:buClr>
                <a:srgbClr val="E9531E"/>
              </a:buClr>
              <a:buFont typeface="Wingdings" panose="05000000000000000000" pitchFamily="2" charset="2"/>
              <a:buChar char=""/>
            </a:pPr>
            <a:r>
              <a:rPr lang="fr-CH" altLang="fr-FR" sz="1800" dirty="0">
                <a:latin typeface="Calibri" panose="020F0502020204030204" pitchFamily="34" charset="0"/>
                <a:cs typeface="Calibri" panose="020F0502020204030204" pitchFamily="34" charset="0"/>
              </a:rPr>
              <a:t>Solution de "vision-learning" et de "deep-learning"</a:t>
            </a:r>
          </a:p>
          <a:p>
            <a:pPr marL="287984" lvl="1" indent="-287984">
              <a:lnSpc>
                <a:spcPts val="1800"/>
              </a:lnSpc>
              <a:spcBef>
                <a:spcPts val="1200"/>
              </a:spcBef>
              <a:buClr>
                <a:srgbClr val="E9531E"/>
              </a:buClr>
              <a:buFont typeface="Wingdings" panose="05000000000000000000" pitchFamily="2" charset="2"/>
              <a:buChar char=""/>
            </a:pPr>
            <a:endParaRPr lang="fr-CH" altLang="fr-FR" sz="1800" dirty="0">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7134692D-6C0F-43A3-ADB4-0AEFA586875F}"/>
              </a:ext>
            </a:extLst>
          </p:cNvPr>
          <p:cNvSpPr/>
          <p:nvPr/>
        </p:nvSpPr>
        <p:spPr>
          <a:xfrm rot="-180000">
            <a:off x="344220" y="6045254"/>
            <a:ext cx="5261376" cy="430887"/>
          </a:xfrm>
          <a:prstGeom prst="rect">
            <a:avLst/>
          </a:prstGeom>
          <a:solidFill>
            <a:schemeClr val="bg2">
              <a:lumMod val="90000"/>
            </a:schemeClr>
          </a:solidFill>
        </p:spPr>
        <p:txBody>
          <a:bodyPr wrap="none" lIns="91440" tIns="45720" rIns="91440" bIns="45720">
            <a:noAutofit/>
          </a:bodyPr>
          <a:lstStyle/>
          <a:p>
            <a:pPr algn="ctr"/>
            <a:r>
              <a:rPr lang="fr-CH" altLang="fr-FR" sz="2200" b="1" kern="0" dirty="0">
                <a:ln w="0"/>
                <a:solidFill>
                  <a:srgbClr val="2D509F"/>
                </a:solidFill>
                <a:effectLst>
                  <a:outerShdw blurRad="38100" dist="38100" dir="2700000" algn="tl">
                    <a:srgbClr val="000000">
                      <a:alpha val="43137"/>
                    </a:srgbClr>
                  </a:outerShdw>
                </a:effectLst>
                <a:latin typeface="Calibri" panose="020F0502020204030204" pitchFamily="34" charset="0"/>
              </a:rPr>
              <a:t>Qualité, efficience et flexibilité par la vision</a:t>
            </a:r>
          </a:p>
        </p:txBody>
      </p:sp>
      <p:pic>
        <p:nvPicPr>
          <p:cNvPr id="14" name="Image 13">
            <a:extLst>
              <a:ext uri="{FF2B5EF4-FFF2-40B4-BE49-F238E27FC236}">
                <a16:creationId xmlns:a16="http://schemas.microsoft.com/office/drawing/2014/main" id="{650D0A41-71D2-4211-BE29-8C9D740589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096000" y="1504951"/>
            <a:ext cx="3132000" cy="1880813"/>
          </a:xfrm>
          <a:prstGeom prst="rect">
            <a:avLst/>
          </a:prstGeom>
          <a:solidFill>
            <a:schemeClr val="accent3">
              <a:lumMod val="20000"/>
              <a:lumOff val="80000"/>
            </a:schemeClr>
          </a:solidFill>
          <a:ln>
            <a:noFill/>
          </a:ln>
          <a:effectLst>
            <a:outerShdw blurRad="50800" dist="114300" dir="2700000" algn="tl" rotWithShape="0">
              <a:schemeClr val="tx1">
                <a:lumMod val="50000"/>
                <a:lumOff val="50000"/>
                <a:alpha val="47000"/>
              </a:schemeClr>
            </a:outerShdw>
          </a:effectLst>
        </p:spPr>
      </p:pic>
      <p:pic>
        <p:nvPicPr>
          <p:cNvPr id="15" name="Image 14" descr="Une image contenant intérieur&#10;&#10;Description générée automatiquement">
            <a:extLst>
              <a:ext uri="{FF2B5EF4-FFF2-40B4-BE49-F238E27FC236}">
                <a16:creationId xmlns:a16="http://schemas.microsoft.com/office/drawing/2014/main" id="{24922E2E-09AA-4E10-9A17-965890A2890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096000" y="3558648"/>
            <a:ext cx="3132000" cy="1297469"/>
          </a:xfrm>
          <a:prstGeom prst="rect">
            <a:avLst/>
          </a:prstGeom>
          <a:solidFill>
            <a:schemeClr val="accent3">
              <a:lumMod val="20000"/>
              <a:lumOff val="80000"/>
            </a:schemeClr>
          </a:solidFill>
          <a:ln>
            <a:noFill/>
          </a:ln>
          <a:effectLst>
            <a:outerShdw blurRad="50800" dist="114300" dir="2700000" algn="tl" rotWithShape="0">
              <a:schemeClr val="tx1">
                <a:lumMod val="50000"/>
                <a:lumOff val="50000"/>
                <a:alpha val="47000"/>
              </a:schemeClr>
            </a:outerShdw>
          </a:effectLst>
        </p:spPr>
      </p:pic>
      <p:pic>
        <p:nvPicPr>
          <p:cNvPr id="16" name="Image 15">
            <a:extLst>
              <a:ext uri="{FF2B5EF4-FFF2-40B4-BE49-F238E27FC236}">
                <a16:creationId xmlns:a16="http://schemas.microsoft.com/office/drawing/2014/main" id="{B8B076CE-CC5C-451D-8FBA-826FCC188E02}"/>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096001" y="5025761"/>
            <a:ext cx="3180469" cy="1548000"/>
          </a:xfrm>
          <a:prstGeom prst="rect">
            <a:avLst/>
          </a:prstGeom>
        </p:spPr>
      </p:pic>
      <p:pic>
        <p:nvPicPr>
          <p:cNvPr id="11" name="Image 10">
            <a:extLst>
              <a:ext uri="{FF2B5EF4-FFF2-40B4-BE49-F238E27FC236}">
                <a16:creationId xmlns:a16="http://schemas.microsoft.com/office/drawing/2014/main" id="{CB8EED50-BB8A-4123-B759-69EEB16BDDA6}"/>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44487" y="6815"/>
            <a:ext cx="1361626" cy="637200"/>
          </a:xfrm>
          <a:prstGeom prst="rect">
            <a:avLst/>
          </a:prstGeom>
        </p:spPr>
      </p:pic>
      <p:pic>
        <p:nvPicPr>
          <p:cNvPr id="18" name="Picture 2">
            <a:extLst>
              <a:ext uri="{FF2B5EF4-FFF2-40B4-BE49-F238E27FC236}">
                <a16:creationId xmlns:a16="http://schemas.microsoft.com/office/drawing/2014/main" id="{F5F40F39-FCEA-4E94-BA36-46FEF6F47EFD}"/>
              </a:ext>
            </a:extLst>
          </p:cNvPr>
          <p:cNvPicPr>
            <a:picLocks noChangeAspect="1" noChangeArrowheads="1"/>
          </p:cNvPicPr>
          <p:nvPr>
            <p:custDataLst>
              <p:tags r:id="rId1"/>
            </p:custDataLst>
          </p:nvPr>
        </p:nvPicPr>
        <p:blipFill rotWithShape="1">
          <a:blip r:embed="rId8" cstate="print">
            <a:extLst>
              <a:ext uri="{28A0092B-C50C-407E-A947-70E740481C1C}">
                <a14:useLocalDpi xmlns:a14="http://schemas.microsoft.com/office/drawing/2010/main" val="0"/>
              </a:ext>
            </a:extLst>
          </a:blip>
          <a:srcRect/>
          <a:stretch/>
        </p:blipFill>
        <p:spPr bwMode="auto">
          <a:xfrm>
            <a:off x="9480550" y="1504950"/>
            <a:ext cx="2154524" cy="1879200"/>
          </a:xfrm>
          <a:prstGeom prst="rect">
            <a:avLst/>
          </a:prstGeom>
          <a:solidFill>
            <a:schemeClr val="accent3">
              <a:lumMod val="20000"/>
              <a:lumOff val="80000"/>
            </a:schemeClr>
          </a:solidFill>
          <a:ln>
            <a:noFill/>
          </a:ln>
          <a:effectLst>
            <a:outerShdw blurRad="50800" dist="114300" dir="2700000" algn="tl" rotWithShape="0">
              <a:schemeClr val="tx1">
                <a:lumMod val="50000"/>
                <a:lumOff val="50000"/>
                <a:alpha val="47000"/>
              </a:schemeClr>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7" name="Image 6">
            <a:extLst>
              <a:ext uri="{FF2B5EF4-FFF2-40B4-BE49-F238E27FC236}">
                <a16:creationId xmlns:a16="http://schemas.microsoft.com/office/drawing/2014/main" id="{46A8301F-9CF7-4C71-8B9D-B5B30D0860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22021" y="3558648"/>
            <a:ext cx="2013053" cy="1295467"/>
          </a:xfrm>
          <a:prstGeom prst="rect">
            <a:avLst/>
          </a:prstGeom>
          <a:solidFill>
            <a:schemeClr val="accent3">
              <a:lumMod val="20000"/>
              <a:lumOff val="80000"/>
            </a:schemeClr>
          </a:solidFill>
          <a:ln w="3175">
            <a:solidFill>
              <a:schemeClr val="tx1">
                <a:lumMod val="75000"/>
                <a:lumOff val="25000"/>
              </a:schemeClr>
            </a:solidFill>
          </a:ln>
          <a:effectLst>
            <a:outerShdw blurRad="50800" dist="114300" dir="2700000" algn="tl" rotWithShape="0">
              <a:schemeClr val="tx1">
                <a:lumMod val="50000"/>
                <a:lumOff val="50000"/>
                <a:alpha val="47000"/>
              </a:schemeClr>
            </a:outerShdw>
          </a:effectLst>
        </p:spPr>
      </p:pic>
      <p:pic>
        <p:nvPicPr>
          <p:cNvPr id="10" name="Image 9" descr="Une image contenant lunettes, lunettes de protection&#10;&#10;Description générée automatiquement">
            <a:extLst>
              <a:ext uri="{FF2B5EF4-FFF2-40B4-BE49-F238E27FC236}">
                <a16:creationId xmlns:a16="http://schemas.microsoft.com/office/drawing/2014/main" id="{32DF386B-7167-4DF6-9F04-EDA2F4E82EF7}"/>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9570052" y="5025761"/>
            <a:ext cx="2065021" cy="1421696"/>
          </a:xfrm>
          <a:prstGeom prst="rect">
            <a:avLst/>
          </a:prstGeom>
          <a:solidFill>
            <a:schemeClr val="accent3">
              <a:lumMod val="20000"/>
              <a:lumOff val="80000"/>
            </a:schemeClr>
          </a:solidFill>
          <a:ln>
            <a:noFill/>
          </a:ln>
          <a:effectLst>
            <a:outerShdw blurRad="50800" dist="114300" dir="2700000" algn="tl" rotWithShape="0">
              <a:schemeClr val="tx1">
                <a:lumMod val="50000"/>
                <a:lumOff val="50000"/>
                <a:alpha val="47000"/>
              </a:schemeClr>
            </a:outerShdw>
          </a:effectLst>
        </p:spPr>
      </p:pic>
    </p:spTree>
    <p:extLst>
      <p:ext uri="{BB962C8B-B14F-4D97-AF65-F5344CB8AC3E}">
        <p14:creationId xmlns:p14="http://schemas.microsoft.com/office/powerpoint/2010/main" val="421437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4">
            <a:extLst>
              <a:ext uri="{FF2B5EF4-FFF2-40B4-BE49-F238E27FC236}">
                <a16:creationId xmlns:a16="http://schemas.microsoft.com/office/drawing/2014/main" id="{5A463D60-DB33-4D3A-A911-111CBEFAD47B}"/>
              </a:ext>
            </a:extLst>
          </p:cNvPr>
          <p:cNvSpPr txBox="1">
            <a:spLocks/>
          </p:cNvSpPr>
          <p:nvPr/>
        </p:nvSpPr>
        <p:spPr>
          <a:xfrm>
            <a:off x="343847" y="1020596"/>
            <a:ext cx="11513191" cy="418796"/>
          </a:xfrm>
          <a:prstGeom prst="rect">
            <a:avLst/>
          </a:prstGeom>
        </p:spPr>
        <p:txBody>
          <a:bodyPr wrap="square"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684"/>
              </a:spcBef>
            </a:pPr>
            <a:r>
              <a:rPr lang="fr-CH" sz="2400" b="1" dirty="0">
                <a:solidFill>
                  <a:srgbClr val="2D509F"/>
                </a:solidFill>
                <a:latin typeface="Calibri" panose="020F0502020204030204" pitchFamily="34" charset="0"/>
              </a:rPr>
              <a:t>VISION INDUSTRIELLE ET FLEXIBILITÉ DANS L’AUTOMATISATION</a:t>
            </a:r>
          </a:p>
        </p:txBody>
      </p:sp>
      <p:sp>
        <p:nvSpPr>
          <p:cNvPr id="4" name="Text Box 858">
            <a:extLst>
              <a:ext uri="{FF2B5EF4-FFF2-40B4-BE49-F238E27FC236}">
                <a16:creationId xmlns:a16="http://schemas.microsoft.com/office/drawing/2014/main" id="{E6E67F3B-386D-49B6-B00C-BF7D8DDC0278}"/>
              </a:ext>
            </a:extLst>
          </p:cNvPr>
          <p:cNvSpPr txBox="1">
            <a:spLocks noChangeArrowheads="1"/>
          </p:cNvSpPr>
          <p:nvPr/>
        </p:nvSpPr>
        <p:spPr bwMode="auto">
          <a:xfrm>
            <a:off x="322227" y="1473654"/>
            <a:ext cx="6497674" cy="1375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eaLnBrk="0" fontAlgn="base" hangingPunct="0">
              <a:spcBef>
                <a:spcPct val="0"/>
              </a:spcBef>
              <a:spcAft>
                <a:spcPct val="0"/>
              </a:spcAft>
              <a:defRPr sz="1600">
                <a:solidFill>
                  <a:srgbClr val="000000"/>
                </a:solidFill>
                <a:latin typeface="Arial" charset="0"/>
              </a:defRPr>
            </a:lvl6pPr>
            <a:lvl7pPr marL="2971800" indent="-228600" eaLnBrk="0" fontAlgn="base" hangingPunct="0">
              <a:spcBef>
                <a:spcPct val="0"/>
              </a:spcBef>
              <a:spcAft>
                <a:spcPct val="0"/>
              </a:spcAft>
              <a:defRPr sz="1600">
                <a:solidFill>
                  <a:srgbClr val="000000"/>
                </a:solidFill>
                <a:latin typeface="Arial" charset="0"/>
              </a:defRPr>
            </a:lvl7pPr>
            <a:lvl8pPr marL="3429000" indent="-228600" eaLnBrk="0" fontAlgn="base" hangingPunct="0">
              <a:spcBef>
                <a:spcPct val="0"/>
              </a:spcBef>
              <a:spcAft>
                <a:spcPct val="0"/>
              </a:spcAft>
              <a:defRPr sz="1600">
                <a:solidFill>
                  <a:srgbClr val="000000"/>
                </a:solidFill>
                <a:latin typeface="Arial" charset="0"/>
              </a:defRPr>
            </a:lvl8pPr>
            <a:lvl9pPr marL="3886200" indent="-228600" eaLnBrk="0" fontAlgn="base" hangingPunct="0">
              <a:spcBef>
                <a:spcPct val="0"/>
              </a:spcBef>
              <a:spcAft>
                <a:spcPct val="0"/>
              </a:spcAft>
              <a:defRPr sz="1600">
                <a:solidFill>
                  <a:srgbClr val="000000"/>
                </a:solidFill>
                <a:latin typeface="Arial" charset="0"/>
              </a:defRPr>
            </a:lvl9pPr>
          </a:lstStyle>
          <a:p>
            <a:pPr>
              <a:lnSpc>
                <a:spcPts val="2000"/>
              </a:lnSpc>
              <a:spcBef>
                <a:spcPct val="50000"/>
              </a:spcBef>
            </a:pPr>
            <a:r>
              <a:rPr lang="fr-CH" altLang="fr-FR" sz="2000" kern="0" spc="-46" dirty="0">
                <a:solidFill>
                  <a:srgbClr val="2D509F"/>
                </a:solidFill>
                <a:latin typeface="Calibri" panose="020F0502020204030204" pitchFamily="34" charset="0"/>
              </a:rPr>
              <a:t>Exemples d'applications</a:t>
            </a:r>
          </a:p>
          <a:p>
            <a:pPr marL="287984" lvl="1" indent="-287984">
              <a:lnSpc>
                <a:spcPts val="1800"/>
              </a:lnSpc>
              <a:spcBef>
                <a:spcPts val="1200"/>
              </a:spcBef>
              <a:buClr>
                <a:srgbClr val="E9531E"/>
              </a:buClr>
              <a:buFont typeface="Wingdings" panose="05000000000000000000" pitchFamily="2" charset="2"/>
              <a:buChar char=""/>
            </a:pPr>
            <a:r>
              <a:rPr lang="fr-CH" altLang="fr-FR" sz="1800" dirty="0">
                <a:latin typeface="Calibri" panose="020F0502020204030204" pitchFamily="34" charset="0"/>
                <a:cs typeface="Calibri" panose="020F0502020204030204" pitchFamily="34" charset="0"/>
              </a:rPr>
              <a:t>Etabli de micro-vissage avec contrôle d'orientation de la tête de vis et asservissement de la position de la lame de l'outil avant la prise par vacuum et le vissage</a:t>
            </a:r>
          </a:p>
          <a:p>
            <a:pPr marL="503972" lvl="1" indent="-215988">
              <a:lnSpc>
                <a:spcPts val="1800"/>
              </a:lnSpc>
              <a:spcBef>
                <a:spcPts val="300"/>
              </a:spcBef>
              <a:buClr>
                <a:srgbClr val="E9531E"/>
              </a:buClr>
              <a:buFont typeface="Wingdings" panose="05000000000000000000" pitchFamily="2" charset="2"/>
              <a:buChar char="Ø"/>
            </a:pPr>
            <a:r>
              <a:rPr lang="fr-CH" altLang="fr-FR" sz="1800" i="1" dirty="0">
                <a:solidFill>
                  <a:srgbClr val="E9531E"/>
                </a:solidFill>
                <a:latin typeface="Calibri" panose="020F0502020204030204" pitchFamily="34" charset="0"/>
                <a:cs typeface="Calibri" panose="020F0502020204030204" pitchFamily="34" charset="0"/>
              </a:rPr>
              <a:t>Vis  Ø ≥ 0.50mm</a:t>
            </a:r>
          </a:p>
        </p:txBody>
      </p:sp>
      <p:pic>
        <p:nvPicPr>
          <p:cNvPr id="11" name="Image 10">
            <a:extLst>
              <a:ext uri="{FF2B5EF4-FFF2-40B4-BE49-F238E27FC236}">
                <a16:creationId xmlns:a16="http://schemas.microsoft.com/office/drawing/2014/main" id="{B7E52AC9-510A-4CC1-AC77-0CDE163CA5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327468" y="1499381"/>
            <a:ext cx="2880000" cy="1740107"/>
          </a:xfrm>
          <a:prstGeom prst="rect">
            <a:avLst/>
          </a:prstGeom>
          <a:solidFill>
            <a:schemeClr val="accent3">
              <a:lumMod val="20000"/>
              <a:lumOff val="80000"/>
            </a:schemeClr>
          </a:solidFill>
          <a:ln>
            <a:noFill/>
          </a:ln>
          <a:effectLst>
            <a:outerShdw blurRad="50800" dist="114300" dir="2700000" algn="tl" rotWithShape="0">
              <a:schemeClr val="tx1">
                <a:lumMod val="50000"/>
                <a:lumOff val="50000"/>
                <a:alpha val="47000"/>
              </a:schemeClr>
            </a:outerShdw>
          </a:effectLst>
        </p:spPr>
      </p:pic>
      <p:pic>
        <p:nvPicPr>
          <p:cNvPr id="12" name="Image 11">
            <a:extLst>
              <a:ext uri="{FF2B5EF4-FFF2-40B4-BE49-F238E27FC236}">
                <a16:creationId xmlns:a16="http://schemas.microsoft.com/office/drawing/2014/main" id="{605C77E3-E58E-4E7F-B3BC-0B021315C48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9" t="14905" r="7239"/>
          <a:stretch/>
        </p:blipFill>
        <p:spPr>
          <a:xfrm>
            <a:off x="7569994" y="3429000"/>
            <a:ext cx="2867928" cy="2113588"/>
          </a:xfrm>
          <a:prstGeom prst="rect">
            <a:avLst/>
          </a:prstGeom>
          <a:solidFill>
            <a:schemeClr val="accent3">
              <a:lumMod val="20000"/>
              <a:lumOff val="80000"/>
            </a:schemeClr>
          </a:solidFill>
          <a:ln>
            <a:noFill/>
          </a:ln>
          <a:effectLst>
            <a:outerShdw blurRad="50800" dist="114300" dir="2700000" algn="tl" rotWithShape="0">
              <a:schemeClr val="tx1">
                <a:lumMod val="50000"/>
                <a:lumOff val="50000"/>
                <a:alpha val="47000"/>
              </a:schemeClr>
            </a:outerShdw>
          </a:effectLst>
        </p:spPr>
      </p:pic>
      <p:pic>
        <p:nvPicPr>
          <p:cNvPr id="17" name="Image 16">
            <a:extLst>
              <a:ext uri="{FF2B5EF4-FFF2-40B4-BE49-F238E27FC236}">
                <a16:creationId xmlns:a16="http://schemas.microsoft.com/office/drawing/2014/main" id="{35A9B25F-EDBA-478D-847D-3DA1454366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09901" y="4661572"/>
            <a:ext cx="2250300" cy="1258191"/>
          </a:xfrm>
          <a:prstGeom prst="rect">
            <a:avLst/>
          </a:prstGeom>
          <a:solidFill>
            <a:schemeClr val="accent3">
              <a:lumMod val="20000"/>
              <a:lumOff val="80000"/>
            </a:schemeClr>
          </a:solidFill>
          <a:ln>
            <a:noFill/>
          </a:ln>
          <a:effectLst>
            <a:outerShdw blurRad="50800" dist="114300" dir="2700000" algn="tl" rotWithShape="0">
              <a:schemeClr val="tx1">
                <a:lumMod val="50000"/>
                <a:lumOff val="50000"/>
                <a:alpha val="47000"/>
              </a:schemeClr>
            </a:outerShdw>
          </a:effectLst>
        </p:spPr>
      </p:pic>
      <p:pic>
        <p:nvPicPr>
          <p:cNvPr id="10" name="Image 9">
            <a:extLst>
              <a:ext uri="{FF2B5EF4-FFF2-40B4-BE49-F238E27FC236}">
                <a16:creationId xmlns:a16="http://schemas.microsoft.com/office/drawing/2014/main" id="{AA23FA13-8A75-49BF-AA11-AA4838A8E42B}"/>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44487" y="6815"/>
            <a:ext cx="1361626" cy="637200"/>
          </a:xfrm>
          <a:prstGeom prst="rect">
            <a:avLst/>
          </a:prstGeom>
        </p:spPr>
      </p:pic>
    </p:spTree>
    <p:extLst>
      <p:ext uri="{BB962C8B-B14F-4D97-AF65-F5344CB8AC3E}">
        <p14:creationId xmlns:p14="http://schemas.microsoft.com/office/powerpoint/2010/main" val="555515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4">
            <a:extLst>
              <a:ext uri="{FF2B5EF4-FFF2-40B4-BE49-F238E27FC236}">
                <a16:creationId xmlns:a16="http://schemas.microsoft.com/office/drawing/2014/main" id="{5A463D60-DB33-4D3A-A911-111CBEFAD47B}"/>
              </a:ext>
            </a:extLst>
          </p:cNvPr>
          <p:cNvSpPr txBox="1">
            <a:spLocks/>
          </p:cNvSpPr>
          <p:nvPr/>
        </p:nvSpPr>
        <p:spPr>
          <a:xfrm>
            <a:off x="343847" y="1020596"/>
            <a:ext cx="11513191" cy="418796"/>
          </a:xfrm>
          <a:prstGeom prst="rect">
            <a:avLst/>
          </a:prstGeom>
        </p:spPr>
        <p:txBody>
          <a:bodyPr wrap="square"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684"/>
              </a:spcBef>
            </a:pPr>
            <a:r>
              <a:rPr lang="fr-CH" sz="2400" b="1" dirty="0">
                <a:solidFill>
                  <a:srgbClr val="2D509F"/>
                </a:solidFill>
                <a:latin typeface="Calibri" panose="020F0502020204030204" pitchFamily="34" charset="0"/>
              </a:rPr>
              <a:t>VISION INDUSTRIELLE ET FLEXIBILITÉ DANS L’AUTOMATISATION</a:t>
            </a:r>
          </a:p>
        </p:txBody>
      </p:sp>
      <p:sp>
        <p:nvSpPr>
          <p:cNvPr id="4" name="Text Box 858">
            <a:extLst>
              <a:ext uri="{FF2B5EF4-FFF2-40B4-BE49-F238E27FC236}">
                <a16:creationId xmlns:a16="http://schemas.microsoft.com/office/drawing/2014/main" id="{E6E67F3B-386D-49B6-B00C-BF7D8DDC0278}"/>
              </a:ext>
            </a:extLst>
          </p:cNvPr>
          <p:cNvSpPr txBox="1">
            <a:spLocks noChangeArrowheads="1"/>
          </p:cNvSpPr>
          <p:nvPr/>
        </p:nvSpPr>
        <p:spPr bwMode="auto">
          <a:xfrm>
            <a:off x="322227" y="1473654"/>
            <a:ext cx="6497674" cy="226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eaLnBrk="0" fontAlgn="base" hangingPunct="0">
              <a:spcBef>
                <a:spcPct val="0"/>
              </a:spcBef>
              <a:spcAft>
                <a:spcPct val="0"/>
              </a:spcAft>
              <a:defRPr sz="1600">
                <a:solidFill>
                  <a:srgbClr val="000000"/>
                </a:solidFill>
                <a:latin typeface="Arial" charset="0"/>
              </a:defRPr>
            </a:lvl6pPr>
            <a:lvl7pPr marL="2971800" indent="-228600" eaLnBrk="0" fontAlgn="base" hangingPunct="0">
              <a:spcBef>
                <a:spcPct val="0"/>
              </a:spcBef>
              <a:spcAft>
                <a:spcPct val="0"/>
              </a:spcAft>
              <a:defRPr sz="1600">
                <a:solidFill>
                  <a:srgbClr val="000000"/>
                </a:solidFill>
                <a:latin typeface="Arial" charset="0"/>
              </a:defRPr>
            </a:lvl7pPr>
            <a:lvl8pPr marL="3429000" indent="-228600" eaLnBrk="0" fontAlgn="base" hangingPunct="0">
              <a:spcBef>
                <a:spcPct val="0"/>
              </a:spcBef>
              <a:spcAft>
                <a:spcPct val="0"/>
              </a:spcAft>
              <a:defRPr sz="1600">
                <a:solidFill>
                  <a:srgbClr val="000000"/>
                </a:solidFill>
                <a:latin typeface="Arial" charset="0"/>
              </a:defRPr>
            </a:lvl8pPr>
            <a:lvl9pPr marL="3886200" indent="-228600" eaLnBrk="0" fontAlgn="base" hangingPunct="0">
              <a:spcBef>
                <a:spcPct val="0"/>
              </a:spcBef>
              <a:spcAft>
                <a:spcPct val="0"/>
              </a:spcAft>
              <a:defRPr sz="1600">
                <a:solidFill>
                  <a:srgbClr val="000000"/>
                </a:solidFill>
                <a:latin typeface="Arial" charset="0"/>
              </a:defRPr>
            </a:lvl9pPr>
          </a:lstStyle>
          <a:p>
            <a:pPr>
              <a:lnSpc>
                <a:spcPts val="2000"/>
              </a:lnSpc>
              <a:spcBef>
                <a:spcPct val="50000"/>
              </a:spcBef>
            </a:pPr>
            <a:r>
              <a:rPr lang="fr-CH" altLang="fr-FR" sz="2000" kern="0" spc="-46" dirty="0">
                <a:solidFill>
                  <a:srgbClr val="2D509F"/>
                </a:solidFill>
                <a:latin typeface="Calibri" panose="020F0502020204030204" pitchFamily="34" charset="0"/>
              </a:rPr>
              <a:t>Exemples d'applications</a:t>
            </a:r>
          </a:p>
          <a:p>
            <a:pPr marL="287984" lvl="1" indent="-287984">
              <a:lnSpc>
                <a:spcPts val="1800"/>
              </a:lnSpc>
              <a:spcBef>
                <a:spcPts val="1200"/>
              </a:spcBef>
              <a:buClr>
                <a:srgbClr val="E9531E"/>
              </a:buClr>
              <a:buFont typeface="Wingdings" panose="05000000000000000000" pitchFamily="2" charset="2"/>
              <a:buChar char=""/>
            </a:pPr>
            <a:r>
              <a:rPr lang="fr-CH" altLang="fr-FR" sz="1800" dirty="0">
                <a:latin typeface="Calibri" panose="020F0502020204030204" pitchFamily="34" charset="0"/>
                <a:cs typeface="Calibri" panose="020F0502020204030204" pitchFamily="34" charset="0"/>
              </a:rPr>
              <a:t>Etabli de micro-vissage avec contrôle d'orientation de la tête de vis et asservissement de la position de la lame de l'outil avant la prise par vacuum et le vissage</a:t>
            </a:r>
          </a:p>
          <a:p>
            <a:pPr marL="503972" lvl="1" indent="-215988">
              <a:lnSpc>
                <a:spcPts val="1800"/>
              </a:lnSpc>
              <a:spcBef>
                <a:spcPts val="300"/>
              </a:spcBef>
              <a:buClr>
                <a:srgbClr val="E9531E"/>
              </a:buClr>
              <a:buFont typeface="Wingdings" panose="05000000000000000000" pitchFamily="2" charset="2"/>
              <a:buChar char="Ø"/>
            </a:pPr>
            <a:r>
              <a:rPr lang="fr-CH" altLang="fr-FR" sz="1800" i="1" dirty="0">
                <a:solidFill>
                  <a:srgbClr val="E9531E"/>
                </a:solidFill>
                <a:latin typeface="Calibri" panose="020F0502020204030204" pitchFamily="34" charset="0"/>
                <a:cs typeface="Calibri" panose="020F0502020204030204" pitchFamily="34" charset="0"/>
              </a:rPr>
              <a:t>Vis  Ø ≥ 0.50mm</a:t>
            </a:r>
          </a:p>
          <a:p>
            <a:pPr marL="287984" lvl="1" indent="-287984">
              <a:lnSpc>
                <a:spcPts val="1800"/>
              </a:lnSpc>
              <a:spcBef>
                <a:spcPts val="1200"/>
              </a:spcBef>
              <a:buClr>
                <a:srgbClr val="E9531E"/>
              </a:buClr>
              <a:buFont typeface="Wingdings" panose="05000000000000000000" pitchFamily="2" charset="2"/>
              <a:buChar char=""/>
            </a:pPr>
            <a:r>
              <a:rPr lang="fr-CH" altLang="fr-FR" sz="1800" dirty="0">
                <a:latin typeface="Calibri" panose="020F0502020204030204" pitchFamily="34" charset="0"/>
                <a:cs typeface="Calibri" panose="020F0502020204030204" pitchFamily="34" charset="0"/>
              </a:rPr>
              <a:t>Module de comptage, tris et contrôle avec alimentation "intelligente" pour microcomposants en vrac</a:t>
            </a:r>
          </a:p>
          <a:p>
            <a:pPr marL="503972" lvl="1" indent="-215988">
              <a:lnSpc>
                <a:spcPts val="1800"/>
              </a:lnSpc>
              <a:spcBef>
                <a:spcPts val="300"/>
              </a:spcBef>
              <a:buClr>
                <a:srgbClr val="E9531E"/>
              </a:buClr>
              <a:buFont typeface="Wingdings" panose="05000000000000000000" pitchFamily="2" charset="2"/>
              <a:buChar char="Ø"/>
            </a:pPr>
            <a:r>
              <a:rPr lang="fr-CH" altLang="fr-FR" sz="1800" i="1" dirty="0">
                <a:solidFill>
                  <a:srgbClr val="E9531E"/>
                </a:solidFill>
                <a:latin typeface="Calibri" panose="020F0502020204030204" pitchFamily="34" charset="0"/>
                <a:cs typeface="Calibri" panose="020F0502020204030204" pitchFamily="34" charset="0"/>
              </a:rPr>
              <a:t>Résolution ±2.5µm</a:t>
            </a:r>
          </a:p>
        </p:txBody>
      </p:sp>
      <p:pic>
        <p:nvPicPr>
          <p:cNvPr id="10" name="Image 9">
            <a:extLst>
              <a:ext uri="{FF2B5EF4-FFF2-40B4-BE49-F238E27FC236}">
                <a16:creationId xmlns:a16="http://schemas.microsoft.com/office/drawing/2014/main" id="{AA23FA13-8A75-49BF-AA11-AA4838A8E42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44487" y="6815"/>
            <a:ext cx="1361626" cy="637200"/>
          </a:xfrm>
          <a:prstGeom prst="rect">
            <a:avLst/>
          </a:prstGeom>
        </p:spPr>
      </p:pic>
      <p:pic>
        <p:nvPicPr>
          <p:cNvPr id="7" name="Image 6" descr="Une image contenant intérieur&#10;&#10;Description générée automatiquement">
            <a:extLst>
              <a:ext uri="{FF2B5EF4-FFF2-40B4-BE49-F238E27FC236}">
                <a16:creationId xmlns:a16="http://schemas.microsoft.com/office/drawing/2014/main" id="{1658965D-9209-4AC7-BD52-BD4158398B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9382" y="1504951"/>
            <a:ext cx="1879883" cy="1254922"/>
          </a:xfrm>
          <a:prstGeom prst="rect">
            <a:avLst/>
          </a:prstGeom>
          <a:solidFill>
            <a:schemeClr val="accent3">
              <a:lumMod val="20000"/>
              <a:lumOff val="80000"/>
            </a:schemeClr>
          </a:solidFill>
          <a:ln>
            <a:noFill/>
          </a:ln>
          <a:effectLst>
            <a:outerShdw blurRad="50800" dist="114300" dir="2700000" algn="tl" rotWithShape="0">
              <a:schemeClr val="tx1">
                <a:lumMod val="50000"/>
                <a:lumOff val="50000"/>
                <a:alpha val="47000"/>
              </a:schemeClr>
            </a:outerShdw>
          </a:effectLst>
        </p:spPr>
      </p:pic>
      <p:pic>
        <p:nvPicPr>
          <p:cNvPr id="14" name="Image 13">
            <a:extLst>
              <a:ext uri="{FF2B5EF4-FFF2-40B4-BE49-F238E27FC236}">
                <a16:creationId xmlns:a16="http://schemas.microsoft.com/office/drawing/2014/main" id="{B246292A-E6FE-42CC-8037-BA7D3498C548}"/>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075537" y="3025361"/>
            <a:ext cx="2253267" cy="3464339"/>
          </a:xfrm>
          <a:prstGeom prst="rect">
            <a:avLst/>
          </a:prstGeom>
        </p:spPr>
      </p:pic>
      <p:sp>
        <p:nvSpPr>
          <p:cNvPr id="15" name="ZoneTexte 14">
            <a:extLst>
              <a:ext uri="{FF2B5EF4-FFF2-40B4-BE49-F238E27FC236}">
                <a16:creationId xmlns:a16="http://schemas.microsoft.com/office/drawing/2014/main" id="{16FAC6E1-C76A-4C27-869A-2C201F2323DF}"/>
              </a:ext>
            </a:extLst>
          </p:cNvPr>
          <p:cNvSpPr txBox="1"/>
          <p:nvPr/>
        </p:nvSpPr>
        <p:spPr>
          <a:xfrm>
            <a:off x="9553029" y="5472207"/>
            <a:ext cx="1486446" cy="307777"/>
          </a:xfrm>
          <a:prstGeom prst="rect">
            <a:avLst/>
          </a:prstGeom>
          <a:noFill/>
        </p:spPr>
        <p:txBody>
          <a:bodyPr wrap="square" rtlCol="0">
            <a:spAutoFit/>
          </a:bodyPr>
          <a:lstStyle/>
          <a:p>
            <a:r>
              <a:rPr lang="fr-FR" sz="1400" dirty="0">
                <a:solidFill>
                  <a:srgbClr val="F07C51"/>
                </a:solidFill>
              </a:rPr>
              <a:t>Caméra + Objectif</a:t>
            </a:r>
          </a:p>
        </p:txBody>
      </p:sp>
      <p:cxnSp>
        <p:nvCxnSpPr>
          <p:cNvPr id="18" name="Connecteur droit avec flèche 17">
            <a:extLst>
              <a:ext uri="{FF2B5EF4-FFF2-40B4-BE49-F238E27FC236}">
                <a16:creationId xmlns:a16="http://schemas.microsoft.com/office/drawing/2014/main" id="{AA1B1A76-A112-49B8-8F10-580F1AAC153B}"/>
              </a:ext>
            </a:extLst>
          </p:cNvPr>
          <p:cNvCxnSpPr>
            <a:cxnSpLocks/>
          </p:cNvCxnSpPr>
          <p:nvPr/>
        </p:nvCxnSpPr>
        <p:spPr>
          <a:xfrm flipH="1">
            <a:off x="8871701" y="5641484"/>
            <a:ext cx="698387" cy="148643"/>
          </a:xfrm>
          <a:prstGeom prst="straightConnector1">
            <a:avLst/>
          </a:prstGeom>
          <a:ln w="28575">
            <a:solidFill>
              <a:srgbClr val="F68048"/>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 coins arrondis 18">
            <a:extLst>
              <a:ext uri="{FF2B5EF4-FFF2-40B4-BE49-F238E27FC236}">
                <a16:creationId xmlns:a16="http://schemas.microsoft.com/office/drawing/2014/main" id="{F6E88562-AF43-4E5A-AF5F-B07E524B67DD}"/>
              </a:ext>
            </a:extLst>
          </p:cNvPr>
          <p:cNvSpPr/>
          <p:nvPr/>
        </p:nvSpPr>
        <p:spPr>
          <a:xfrm>
            <a:off x="8407477" y="5439834"/>
            <a:ext cx="490607" cy="1050868"/>
          </a:xfrm>
          <a:prstGeom prst="roundRect">
            <a:avLst/>
          </a:prstGeom>
          <a:noFill/>
          <a:ln w="38100">
            <a:solidFill>
              <a:srgbClr val="F47E4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3" name="Connecteur droit avec flèche 22">
            <a:extLst>
              <a:ext uri="{FF2B5EF4-FFF2-40B4-BE49-F238E27FC236}">
                <a16:creationId xmlns:a16="http://schemas.microsoft.com/office/drawing/2014/main" id="{5F70538F-E020-43D3-A3F0-D108DA64E95D}"/>
              </a:ext>
            </a:extLst>
          </p:cNvPr>
          <p:cNvCxnSpPr>
            <a:cxnSpLocks/>
          </p:cNvCxnSpPr>
          <p:nvPr/>
        </p:nvCxnSpPr>
        <p:spPr>
          <a:xfrm flipH="1" flipV="1">
            <a:off x="9085880" y="5057721"/>
            <a:ext cx="628735" cy="36877"/>
          </a:xfrm>
          <a:prstGeom prst="straightConnector1">
            <a:avLst/>
          </a:prstGeom>
          <a:ln w="28575">
            <a:solidFill>
              <a:srgbClr val="F68048"/>
            </a:solidFill>
            <a:tailEnd type="triangle"/>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1E108441-9E22-4322-92E1-E9BF91B0CC4C}"/>
              </a:ext>
            </a:extLst>
          </p:cNvPr>
          <p:cNvSpPr txBox="1"/>
          <p:nvPr/>
        </p:nvSpPr>
        <p:spPr>
          <a:xfrm>
            <a:off x="9664153" y="4944849"/>
            <a:ext cx="857648" cy="307777"/>
          </a:xfrm>
          <a:prstGeom prst="rect">
            <a:avLst/>
          </a:prstGeom>
          <a:noFill/>
        </p:spPr>
        <p:txBody>
          <a:bodyPr wrap="square" rtlCol="0">
            <a:spAutoFit/>
          </a:bodyPr>
          <a:lstStyle/>
          <a:p>
            <a:r>
              <a:rPr lang="fr-FR" sz="1400" dirty="0">
                <a:solidFill>
                  <a:srgbClr val="F07C51"/>
                </a:solidFill>
              </a:rPr>
              <a:t>Eclairage</a:t>
            </a:r>
          </a:p>
        </p:txBody>
      </p:sp>
      <p:sp>
        <p:nvSpPr>
          <p:cNvPr id="27" name="Rectangle : coins arrondis 26">
            <a:extLst>
              <a:ext uri="{FF2B5EF4-FFF2-40B4-BE49-F238E27FC236}">
                <a16:creationId xmlns:a16="http://schemas.microsoft.com/office/drawing/2014/main" id="{02D7304A-CCB8-4102-BD7D-A389F390A3EB}"/>
              </a:ext>
            </a:extLst>
          </p:cNvPr>
          <p:cNvSpPr/>
          <p:nvPr/>
        </p:nvSpPr>
        <p:spPr>
          <a:xfrm>
            <a:off x="8205933" y="4805420"/>
            <a:ext cx="893694" cy="533090"/>
          </a:xfrm>
          <a:prstGeom prst="roundRect">
            <a:avLst/>
          </a:prstGeom>
          <a:noFill/>
          <a:ln w="38100">
            <a:solidFill>
              <a:srgbClr val="F47E4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8" name="Connecteur droit avec flèche 27">
            <a:extLst>
              <a:ext uri="{FF2B5EF4-FFF2-40B4-BE49-F238E27FC236}">
                <a16:creationId xmlns:a16="http://schemas.microsoft.com/office/drawing/2014/main" id="{B7887E45-B47B-4988-BF68-BDCAD1E11C62}"/>
              </a:ext>
            </a:extLst>
          </p:cNvPr>
          <p:cNvCxnSpPr>
            <a:cxnSpLocks/>
          </p:cNvCxnSpPr>
          <p:nvPr/>
        </p:nvCxnSpPr>
        <p:spPr>
          <a:xfrm flipH="1" flipV="1">
            <a:off x="8891131" y="4117593"/>
            <a:ext cx="661898" cy="127043"/>
          </a:xfrm>
          <a:prstGeom prst="straightConnector1">
            <a:avLst/>
          </a:prstGeom>
          <a:ln w="28575">
            <a:solidFill>
              <a:srgbClr val="F68048"/>
            </a:solidFill>
            <a:tailEnd type="triangle"/>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85E6984C-C562-45DE-AFCE-125C9963CC91}"/>
              </a:ext>
            </a:extLst>
          </p:cNvPr>
          <p:cNvSpPr txBox="1"/>
          <p:nvPr/>
        </p:nvSpPr>
        <p:spPr>
          <a:xfrm>
            <a:off x="9543123" y="4075359"/>
            <a:ext cx="1867828" cy="307777"/>
          </a:xfrm>
          <a:prstGeom prst="rect">
            <a:avLst/>
          </a:prstGeom>
          <a:noFill/>
        </p:spPr>
        <p:txBody>
          <a:bodyPr wrap="square" rtlCol="0">
            <a:spAutoFit/>
          </a:bodyPr>
          <a:lstStyle/>
          <a:p>
            <a:r>
              <a:rPr lang="fr-FR" sz="1400" dirty="0">
                <a:solidFill>
                  <a:srgbClr val="F07C51"/>
                </a:solidFill>
              </a:rPr>
              <a:t>Détection composants</a:t>
            </a:r>
          </a:p>
        </p:txBody>
      </p:sp>
      <p:sp>
        <p:nvSpPr>
          <p:cNvPr id="21" name="Forme libre : forme 20">
            <a:extLst>
              <a:ext uri="{FF2B5EF4-FFF2-40B4-BE49-F238E27FC236}">
                <a16:creationId xmlns:a16="http://schemas.microsoft.com/office/drawing/2014/main" id="{E2281DF6-E769-46EC-B32D-25436A48AD49}"/>
              </a:ext>
            </a:extLst>
          </p:cNvPr>
          <p:cNvSpPr/>
          <p:nvPr/>
        </p:nvSpPr>
        <p:spPr>
          <a:xfrm>
            <a:off x="8558213" y="4038600"/>
            <a:ext cx="354159" cy="185737"/>
          </a:xfrm>
          <a:custGeom>
            <a:avLst/>
            <a:gdLst>
              <a:gd name="connsiteX0" fmla="*/ 183356 w 326231"/>
              <a:gd name="connsiteY0" fmla="*/ 0 h 166688"/>
              <a:gd name="connsiteX1" fmla="*/ 0 w 326231"/>
              <a:gd name="connsiteY1" fmla="*/ 92869 h 166688"/>
              <a:gd name="connsiteX2" fmla="*/ 152400 w 326231"/>
              <a:gd name="connsiteY2" fmla="*/ 166688 h 166688"/>
              <a:gd name="connsiteX3" fmla="*/ 326231 w 326231"/>
              <a:gd name="connsiteY3" fmla="*/ 76200 h 166688"/>
              <a:gd name="connsiteX4" fmla="*/ 183356 w 326231"/>
              <a:gd name="connsiteY4" fmla="*/ 0 h 16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31" h="166688">
                <a:moveTo>
                  <a:pt x="183356" y="0"/>
                </a:moveTo>
                <a:lnTo>
                  <a:pt x="0" y="92869"/>
                </a:lnTo>
                <a:lnTo>
                  <a:pt x="152400" y="166688"/>
                </a:lnTo>
                <a:lnTo>
                  <a:pt x="326231" y="76200"/>
                </a:lnTo>
                <a:lnTo>
                  <a:pt x="183356" y="0"/>
                </a:lnTo>
                <a:close/>
              </a:path>
            </a:pathLst>
          </a:custGeom>
          <a:solidFill>
            <a:srgbClr val="F47E4D">
              <a:alpha val="42000"/>
            </a:srgbClr>
          </a:solidFill>
          <a:ln w="28575">
            <a:solidFill>
              <a:srgbClr val="F47E4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0" name="Image 29">
            <a:extLst>
              <a:ext uri="{FF2B5EF4-FFF2-40B4-BE49-F238E27FC236}">
                <a16:creationId xmlns:a16="http://schemas.microsoft.com/office/drawing/2014/main" id="{F061D345-BCE0-4FB3-8D9B-7287915C52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30498" y="1501876"/>
            <a:ext cx="2626540" cy="2101232"/>
          </a:xfrm>
          <a:prstGeom prst="rect">
            <a:avLst/>
          </a:prstGeom>
          <a:solidFill>
            <a:schemeClr val="accent3">
              <a:lumMod val="20000"/>
              <a:lumOff val="80000"/>
            </a:schemeClr>
          </a:solidFill>
          <a:ln>
            <a:noFill/>
          </a:ln>
          <a:effectLst>
            <a:outerShdw blurRad="50800" dist="114300" dir="2700000" algn="tl" rotWithShape="0">
              <a:schemeClr val="tx1">
                <a:lumMod val="50000"/>
                <a:lumOff val="50000"/>
                <a:alpha val="47000"/>
              </a:schemeClr>
            </a:outerShdw>
          </a:effectLst>
        </p:spPr>
      </p:pic>
      <p:sp>
        <p:nvSpPr>
          <p:cNvPr id="33" name="ZoneTexte 32">
            <a:extLst>
              <a:ext uri="{FF2B5EF4-FFF2-40B4-BE49-F238E27FC236}">
                <a16:creationId xmlns:a16="http://schemas.microsoft.com/office/drawing/2014/main" id="{3E514DC2-2148-4E4E-A3A8-75F26613722D}"/>
              </a:ext>
            </a:extLst>
          </p:cNvPr>
          <p:cNvSpPr txBox="1"/>
          <p:nvPr/>
        </p:nvSpPr>
        <p:spPr>
          <a:xfrm>
            <a:off x="9724140" y="3390896"/>
            <a:ext cx="2132898" cy="215444"/>
          </a:xfrm>
          <a:prstGeom prst="rect">
            <a:avLst/>
          </a:prstGeom>
          <a:solidFill>
            <a:srgbClr val="D4D5D6"/>
          </a:solidFill>
        </p:spPr>
        <p:txBody>
          <a:bodyPr wrap="square" lIns="36000" tIns="0" rIns="36000" bIns="0" rtlCol="0">
            <a:spAutoFit/>
          </a:bodyPr>
          <a:lstStyle/>
          <a:p>
            <a:r>
              <a:rPr lang="fr-FR" sz="1400" dirty="0">
                <a:solidFill>
                  <a:srgbClr val="F07C51"/>
                </a:solidFill>
              </a:rPr>
              <a:t>Ecran vision HMI</a:t>
            </a:r>
          </a:p>
        </p:txBody>
      </p:sp>
    </p:spTree>
    <p:extLst>
      <p:ext uri="{BB962C8B-B14F-4D97-AF65-F5344CB8AC3E}">
        <p14:creationId xmlns:p14="http://schemas.microsoft.com/office/powerpoint/2010/main" val="2755454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4">
            <a:extLst>
              <a:ext uri="{FF2B5EF4-FFF2-40B4-BE49-F238E27FC236}">
                <a16:creationId xmlns:a16="http://schemas.microsoft.com/office/drawing/2014/main" id="{5A463D60-DB33-4D3A-A911-111CBEFAD47B}"/>
              </a:ext>
            </a:extLst>
          </p:cNvPr>
          <p:cNvSpPr txBox="1">
            <a:spLocks/>
          </p:cNvSpPr>
          <p:nvPr/>
        </p:nvSpPr>
        <p:spPr>
          <a:xfrm>
            <a:off x="343847" y="1020596"/>
            <a:ext cx="11513191" cy="418796"/>
          </a:xfrm>
          <a:prstGeom prst="rect">
            <a:avLst/>
          </a:prstGeom>
        </p:spPr>
        <p:txBody>
          <a:bodyPr wrap="square"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684"/>
              </a:spcBef>
            </a:pPr>
            <a:r>
              <a:rPr lang="fr-CH" sz="2400" b="1" dirty="0">
                <a:solidFill>
                  <a:srgbClr val="2D509F"/>
                </a:solidFill>
                <a:latin typeface="Calibri" panose="020F0502020204030204" pitchFamily="34" charset="0"/>
              </a:rPr>
              <a:t>VISION INDUSTRIELLE ET FLEXIBILITÉ DANS L’AUTOMATISATION</a:t>
            </a:r>
          </a:p>
        </p:txBody>
      </p:sp>
      <p:sp>
        <p:nvSpPr>
          <p:cNvPr id="4" name="Text Box 858">
            <a:extLst>
              <a:ext uri="{FF2B5EF4-FFF2-40B4-BE49-F238E27FC236}">
                <a16:creationId xmlns:a16="http://schemas.microsoft.com/office/drawing/2014/main" id="{E6E67F3B-386D-49B6-B00C-BF7D8DDC0278}"/>
              </a:ext>
            </a:extLst>
          </p:cNvPr>
          <p:cNvSpPr txBox="1">
            <a:spLocks noChangeArrowheads="1"/>
          </p:cNvSpPr>
          <p:nvPr/>
        </p:nvSpPr>
        <p:spPr bwMode="auto">
          <a:xfrm>
            <a:off x="322227" y="1473654"/>
            <a:ext cx="6497674" cy="314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eaLnBrk="0" fontAlgn="base" hangingPunct="0">
              <a:spcBef>
                <a:spcPct val="0"/>
              </a:spcBef>
              <a:spcAft>
                <a:spcPct val="0"/>
              </a:spcAft>
              <a:defRPr sz="1600">
                <a:solidFill>
                  <a:srgbClr val="000000"/>
                </a:solidFill>
                <a:latin typeface="Arial" charset="0"/>
              </a:defRPr>
            </a:lvl6pPr>
            <a:lvl7pPr marL="2971800" indent="-228600" eaLnBrk="0" fontAlgn="base" hangingPunct="0">
              <a:spcBef>
                <a:spcPct val="0"/>
              </a:spcBef>
              <a:spcAft>
                <a:spcPct val="0"/>
              </a:spcAft>
              <a:defRPr sz="1600">
                <a:solidFill>
                  <a:srgbClr val="000000"/>
                </a:solidFill>
                <a:latin typeface="Arial" charset="0"/>
              </a:defRPr>
            </a:lvl7pPr>
            <a:lvl8pPr marL="3429000" indent="-228600" eaLnBrk="0" fontAlgn="base" hangingPunct="0">
              <a:spcBef>
                <a:spcPct val="0"/>
              </a:spcBef>
              <a:spcAft>
                <a:spcPct val="0"/>
              </a:spcAft>
              <a:defRPr sz="1600">
                <a:solidFill>
                  <a:srgbClr val="000000"/>
                </a:solidFill>
                <a:latin typeface="Arial" charset="0"/>
              </a:defRPr>
            </a:lvl8pPr>
            <a:lvl9pPr marL="3886200" indent="-228600" eaLnBrk="0" fontAlgn="base" hangingPunct="0">
              <a:spcBef>
                <a:spcPct val="0"/>
              </a:spcBef>
              <a:spcAft>
                <a:spcPct val="0"/>
              </a:spcAft>
              <a:defRPr sz="1600">
                <a:solidFill>
                  <a:srgbClr val="000000"/>
                </a:solidFill>
                <a:latin typeface="Arial" charset="0"/>
              </a:defRPr>
            </a:lvl9pPr>
          </a:lstStyle>
          <a:p>
            <a:pPr>
              <a:lnSpc>
                <a:spcPts val="2000"/>
              </a:lnSpc>
              <a:spcBef>
                <a:spcPct val="50000"/>
              </a:spcBef>
            </a:pPr>
            <a:r>
              <a:rPr lang="fr-CH" altLang="fr-FR" sz="2000" kern="0" spc="-46" dirty="0">
                <a:solidFill>
                  <a:srgbClr val="2D509F"/>
                </a:solidFill>
                <a:latin typeface="Calibri" panose="020F0502020204030204" pitchFamily="34" charset="0"/>
              </a:rPr>
              <a:t>Exemples d'applications</a:t>
            </a:r>
          </a:p>
          <a:p>
            <a:pPr marL="287984" lvl="1" indent="-287984">
              <a:lnSpc>
                <a:spcPts val="1800"/>
              </a:lnSpc>
              <a:spcBef>
                <a:spcPts val="1200"/>
              </a:spcBef>
              <a:buClr>
                <a:srgbClr val="E9531E"/>
              </a:buClr>
              <a:buFont typeface="Wingdings" panose="05000000000000000000" pitchFamily="2" charset="2"/>
              <a:buChar char=""/>
            </a:pPr>
            <a:r>
              <a:rPr lang="fr-CH" altLang="fr-FR" sz="1800" dirty="0">
                <a:latin typeface="Calibri" panose="020F0502020204030204" pitchFamily="34" charset="0"/>
                <a:cs typeface="Calibri" panose="020F0502020204030204" pitchFamily="34" charset="0"/>
              </a:rPr>
              <a:t>Etabli de micro-vissage avec contrôle d'orientation de la tête de vis et asservissement de la position de la lame de l'outil avant la prise par vacuum et le vissage</a:t>
            </a:r>
          </a:p>
          <a:p>
            <a:pPr marL="503972" lvl="1" indent="-215988">
              <a:lnSpc>
                <a:spcPts val="1800"/>
              </a:lnSpc>
              <a:spcBef>
                <a:spcPts val="300"/>
              </a:spcBef>
              <a:buClr>
                <a:srgbClr val="E9531E"/>
              </a:buClr>
              <a:buFont typeface="Wingdings" panose="05000000000000000000" pitchFamily="2" charset="2"/>
              <a:buChar char="Ø"/>
            </a:pPr>
            <a:r>
              <a:rPr lang="fr-CH" altLang="fr-FR" sz="1800" i="1" dirty="0">
                <a:solidFill>
                  <a:srgbClr val="E9531E"/>
                </a:solidFill>
                <a:latin typeface="Calibri" panose="020F0502020204030204" pitchFamily="34" charset="0"/>
                <a:cs typeface="Calibri" panose="020F0502020204030204" pitchFamily="34" charset="0"/>
              </a:rPr>
              <a:t>Vis  Ø ≥ 0.50mm</a:t>
            </a:r>
          </a:p>
          <a:p>
            <a:pPr marL="287984" lvl="1" indent="-287984">
              <a:lnSpc>
                <a:spcPts val="1800"/>
              </a:lnSpc>
              <a:spcBef>
                <a:spcPts val="1200"/>
              </a:spcBef>
              <a:buClr>
                <a:srgbClr val="E9531E"/>
              </a:buClr>
              <a:buFont typeface="Wingdings" panose="05000000000000000000" pitchFamily="2" charset="2"/>
              <a:buChar char=""/>
            </a:pPr>
            <a:r>
              <a:rPr lang="fr-CH" altLang="fr-FR" sz="1800" dirty="0">
                <a:latin typeface="Calibri" panose="020F0502020204030204" pitchFamily="34" charset="0"/>
                <a:cs typeface="Calibri" panose="020F0502020204030204" pitchFamily="34" charset="0"/>
              </a:rPr>
              <a:t>Module de comptage, tris et contrôle avec alimentation "intelligente" pour microcomposants en vrac</a:t>
            </a:r>
          </a:p>
          <a:p>
            <a:pPr marL="503972" lvl="1" indent="-215988">
              <a:lnSpc>
                <a:spcPts val="1800"/>
              </a:lnSpc>
              <a:spcBef>
                <a:spcPts val="300"/>
              </a:spcBef>
              <a:buClr>
                <a:srgbClr val="E9531E"/>
              </a:buClr>
              <a:buFont typeface="Wingdings" panose="05000000000000000000" pitchFamily="2" charset="2"/>
              <a:buChar char="Ø"/>
            </a:pPr>
            <a:r>
              <a:rPr lang="fr-CH" altLang="fr-FR" sz="1800" i="1" dirty="0">
                <a:solidFill>
                  <a:srgbClr val="E9531E"/>
                </a:solidFill>
                <a:latin typeface="Calibri" panose="020F0502020204030204" pitchFamily="34" charset="0"/>
                <a:cs typeface="Calibri" panose="020F0502020204030204" pitchFamily="34" charset="0"/>
              </a:rPr>
              <a:t>Résolution ±2.5µm</a:t>
            </a:r>
          </a:p>
          <a:p>
            <a:pPr marL="287984" lvl="1" indent="-287984">
              <a:lnSpc>
                <a:spcPts val="1800"/>
              </a:lnSpc>
              <a:spcBef>
                <a:spcPts val="1200"/>
              </a:spcBef>
              <a:buClr>
                <a:srgbClr val="E9531E"/>
              </a:buClr>
              <a:buFont typeface="Wingdings" panose="05000000000000000000" pitchFamily="2" charset="2"/>
              <a:buChar char=""/>
            </a:pPr>
            <a:r>
              <a:rPr lang="fr-CH" altLang="fr-FR" sz="1800" dirty="0">
                <a:latin typeface="Calibri" panose="020F0502020204030204" pitchFamily="34" charset="0"/>
                <a:cs typeface="Calibri" panose="020F0502020204030204" pitchFamily="34" charset="0"/>
              </a:rPr>
              <a:t>Etabli semi-automatique d'assemblage de dispositifs médicaux avec contrôle final</a:t>
            </a:r>
          </a:p>
          <a:p>
            <a:pPr marL="503972" lvl="1" indent="-215988">
              <a:lnSpc>
                <a:spcPts val="1800"/>
              </a:lnSpc>
              <a:spcBef>
                <a:spcPts val="300"/>
              </a:spcBef>
              <a:buClr>
                <a:srgbClr val="E9531E"/>
              </a:buClr>
              <a:buFont typeface="Wingdings" panose="05000000000000000000" pitchFamily="2" charset="2"/>
              <a:buChar char="Ø"/>
            </a:pPr>
            <a:r>
              <a:rPr lang="fr-CH" altLang="fr-FR" sz="1800" i="1" dirty="0">
                <a:solidFill>
                  <a:srgbClr val="E9531E"/>
                </a:solidFill>
                <a:latin typeface="Calibri" panose="020F0502020204030204" pitchFamily="34" charset="0"/>
                <a:cs typeface="Calibri" panose="020F0502020204030204" pitchFamily="34" charset="0"/>
              </a:rPr>
              <a:t>Jusqu'à 10 critères</a:t>
            </a:r>
          </a:p>
        </p:txBody>
      </p:sp>
      <p:pic>
        <p:nvPicPr>
          <p:cNvPr id="10" name="Image 9">
            <a:extLst>
              <a:ext uri="{FF2B5EF4-FFF2-40B4-BE49-F238E27FC236}">
                <a16:creationId xmlns:a16="http://schemas.microsoft.com/office/drawing/2014/main" id="{AA23FA13-8A75-49BF-AA11-AA4838A8E42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44487" y="6815"/>
            <a:ext cx="1361626" cy="637200"/>
          </a:xfrm>
          <a:prstGeom prst="rect">
            <a:avLst/>
          </a:prstGeom>
        </p:spPr>
      </p:pic>
      <p:pic>
        <p:nvPicPr>
          <p:cNvPr id="22" name="Image 21">
            <a:extLst>
              <a:ext uri="{FF2B5EF4-FFF2-40B4-BE49-F238E27FC236}">
                <a16:creationId xmlns:a16="http://schemas.microsoft.com/office/drawing/2014/main" id="{E04DB14E-FCC1-4E35-BCC1-E370A70B15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6674" y="3868898"/>
            <a:ext cx="2071974" cy="1406203"/>
          </a:xfrm>
          <a:prstGeom prst="rect">
            <a:avLst/>
          </a:prstGeom>
          <a:solidFill>
            <a:schemeClr val="accent3">
              <a:lumMod val="20000"/>
              <a:lumOff val="80000"/>
            </a:schemeClr>
          </a:solidFill>
          <a:ln>
            <a:noFill/>
          </a:ln>
          <a:effectLst>
            <a:outerShdw blurRad="50800" dist="114300" dir="2700000" algn="tl" rotWithShape="0">
              <a:schemeClr val="tx1">
                <a:lumMod val="50000"/>
                <a:lumOff val="50000"/>
                <a:alpha val="47000"/>
              </a:schemeClr>
            </a:outerShdw>
          </a:effectLst>
        </p:spPr>
      </p:pic>
      <p:pic>
        <p:nvPicPr>
          <p:cNvPr id="6" name="Image 5" descr="Une image contenant tableau blanc&#10;&#10;Description générée automatiquement">
            <a:extLst>
              <a:ext uri="{FF2B5EF4-FFF2-40B4-BE49-F238E27FC236}">
                <a16:creationId xmlns:a16="http://schemas.microsoft.com/office/drawing/2014/main" id="{F5CBDA60-3036-4355-BD85-C102784B5E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4700" y="3699866"/>
            <a:ext cx="2182261" cy="2838220"/>
          </a:xfrm>
          <a:prstGeom prst="rect">
            <a:avLst/>
          </a:prstGeom>
        </p:spPr>
      </p:pic>
      <p:pic>
        <p:nvPicPr>
          <p:cNvPr id="5" name="Image 4" descr="Une image contenant texte, personne, chambre d’hôpital, préparation&#10;&#10;Description générée automatiquement">
            <a:extLst>
              <a:ext uri="{FF2B5EF4-FFF2-40B4-BE49-F238E27FC236}">
                <a16:creationId xmlns:a16="http://schemas.microsoft.com/office/drawing/2014/main" id="{946C86CC-4008-4CCA-9C0A-CC1EC0FE6E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4701" y="1504951"/>
            <a:ext cx="3240000" cy="2163466"/>
          </a:xfrm>
          <a:prstGeom prst="rect">
            <a:avLst/>
          </a:prstGeom>
          <a:solidFill>
            <a:schemeClr val="accent3">
              <a:lumMod val="20000"/>
              <a:lumOff val="80000"/>
            </a:schemeClr>
          </a:solidFill>
          <a:ln>
            <a:noFill/>
          </a:ln>
          <a:effectLst>
            <a:outerShdw blurRad="50800" dist="114300" dir="2700000" algn="tl" rotWithShape="0">
              <a:schemeClr val="tx1">
                <a:lumMod val="50000"/>
                <a:lumOff val="50000"/>
                <a:alpha val="47000"/>
              </a:schemeClr>
            </a:outerShdw>
          </a:effectLst>
        </p:spPr>
      </p:pic>
      <p:sp>
        <p:nvSpPr>
          <p:cNvPr id="9" name="ZoneTexte 8">
            <a:extLst>
              <a:ext uri="{FF2B5EF4-FFF2-40B4-BE49-F238E27FC236}">
                <a16:creationId xmlns:a16="http://schemas.microsoft.com/office/drawing/2014/main" id="{59F01F04-C541-4326-9BF4-8BBBF6BC5E86}"/>
              </a:ext>
            </a:extLst>
          </p:cNvPr>
          <p:cNvSpPr txBox="1"/>
          <p:nvPr/>
        </p:nvSpPr>
        <p:spPr>
          <a:xfrm>
            <a:off x="7249348" y="6092825"/>
            <a:ext cx="1199327" cy="307777"/>
          </a:xfrm>
          <a:prstGeom prst="rect">
            <a:avLst/>
          </a:prstGeom>
          <a:noFill/>
        </p:spPr>
        <p:txBody>
          <a:bodyPr wrap="square" rtlCol="0">
            <a:spAutoFit/>
          </a:bodyPr>
          <a:lstStyle/>
          <a:p>
            <a:r>
              <a:rPr lang="fr-FR" sz="1400" dirty="0">
                <a:solidFill>
                  <a:srgbClr val="F07C51"/>
                </a:solidFill>
              </a:rPr>
              <a:t>Smart-Bench</a:t>
            </a:r>
          </a:p>
        </p:txBody>
      </p:sp>
    </p:spTree>
    <p:extLst>
      <p:ext uri="{BB962C8B-B14F-4D97-AF65-F5344CB8AC3E}">
        <p14:creationId xmlns:p14="http://schemas.microsoft.com/office/powerpoint/2010/main" val="2164750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4">
            <a:extLst>
              <a:ext uri="{FF2B5EF4-FFF2-40B4-BE49-F238E27FC236}">
                <a16:creationId xmlns:a16="http://schemas.microsoft.com/office/drawing/2014/main" id="{5A463D60-DB33-4D3A-A911-111CBEFAD47B}"/>
              </a:ext>
            </a:extLst>
          </p:cNvPr>
          <p:cNvSpPr txBox="1">
            <a:spLocks/>
          </p:cNvSpPr>
          <p:nvPr/>
        </p:nvSpPr>
        <p:spPr>
          <a:xfrm>
            <a:off x="343847" y="1020596"/>
            <a:ext cx="11513191" cy="418796"/>
          </a:xfrm>
          <a:prstGeom prst="rect">
            <a:avLst/>
          </a:prstGeom>
        </p:spPr>
        <p:txBody>
          <a:bodyPr wrap="square"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684"/>
              </a:spcBef>
            </a:pPr>
            <a:r>
              <a:rPr lang="fr-CH" sz="2400" b="1" dirty="0">
                <a:solidFill>
                  <a:srgbClr val="2D509F"/>
                </a:solidFill>
                <a:latin typeface="Calibri" panose="020F0502020204030204" pitchFamily="34" charset="0"/>
              </a:rPr>
              <a:t>VISION INDUSTRIELLE ET FLEXIBILITÉ DANS L’AUTOMATISATION</a:t>
            </a:r>
          </a:p>
        </p:txBody>
      </p:sp>
      <p:sp>
        <p:nvSpPr>
          <p:cNvPr id="4" name="Text Box 858">
            <a:extLst>
              <a:ext uri="{FF2B5EF4-FFF2-40B4-BE49-F238E27FC236}">
                <a16:creationId xmlns:a16="http://schemas.microsoft.com/office/drawing/2014/main" id="{E6E67F3B-386D-49B6-B00C-BF7D8DDC0278}"/>
              </a:ext>
            </a:extLst>
          </p:cNvPr>
          <p:cNvSpPr txBox="1">
            <a:spLocks noChangeArrowheads="1"/>
          </p:cNvSpPr>
          <p:nvPr/>
        </p:nvSpPr>
        <p:spPr bwMode="auto">
          <a:xfrm>
            <a:off x="322227" y="1473654"/>
            <a:ext cx="6497674" cy="449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eaLnBrk="0" fontAlgn="base" hangingPunct="0">
              <a:spcBef>
                <a:spcPct val="0"/>
              </a:spcBef>
              <a:spcAft>
                <a:spcPct val="0"/>
              </a:spcAft>
              <a:defRPr sz="1600">
                <a:solidFill>
                  <a:srgbClr val="000000"/>
                </a:solidFill>
                <a:latin typeface="Arial" charset="0"/>
              </a:defRPr>
            </a:lvl6pPr>
            <a:lvl7pPr marL="2971800" indent="-228600" eaLnBrk="0" fontAlgn="base" hangingPunct="0">
              <a:spcBef>
                <a:spcPct val="0"/>
              </a:spcBef>
              <a:spcAft>
                <a:spcPct val="0"/>
              </a:spcAft>
              <a:defRPr sz="1600">
                <a:solidFill>
                  <a:srgbClr val="000000"/>
                </a:solidFill>
                <a:latin typeface="Arial" charset="0"/>
              </a:defRPr>
            </a:lvl7pPr>
            <a:lvl8pPr marL="3429000" indent="-228600" eaLnBrk="0" fontAlgn="base" hangingPunct="0">
              <a:spcBef>
                <a:spcPct val="0"/>
              </a:spcBef>
              <a:spcAft>
                <a:spcPct val="0"/>
              </a:spcAft>
              <a:defRPr sz="1600">
                <a:solidFill>
                  <a:srgbClr val="000000"/>
                </a:solidFill>
                <a:latin typeface="Arial" charset="0"/>
              </a:defRPr>
            </a:lvl8pPr>
            <a:lvl9pPr marL="3886200" indent="-228600" eaLnBrk="0" fontAlgn="base" hangingPunct="0">
              <a:spcBef>
                <a:spcPct val="0"/>
              </a:spcBef>
              <a:spcAft>
                <a:spcPct val="0"/>
              </a:spcAft>
              <a:defRPr sz="1600">
                <a:solidFill>
                  <a:srgbClr val="000000"/>
                </a:solidFill>
                <a:latin typeface="Arial" charset="0"/>
              </a:defRPr>
            </a:lvl9pPr>
          </a:lstStyle>
          <a:p>
            <a:pPr>
              <a:lnSpc>
                <a:spcPts val="2000"/>
              </a:lnSpc>
              <a:spcBef>
                <a:spcPct val="50000"/>
              </a:spcBef>
            </a:pPr>
            <a:r>
              <a:rPr lang="fr-CH" altLang="fr-FR" sz="2000" kern="0" spc="-46" dirty="0">
                <a:solidFill>
                  <a:srgbClr val="2D509F"/>
                </a:solidFill>
                <a:latin typeface="Calibri" panose="020F0502020204030204" pitchFamily="34" charset="0"/>
              </a:rPr>
              <a:t>Exemples d'applications</a:t>
            </a:r>
          </a:p>
          <a:p>
            <a:pPr marL="287984" lvl="1" indent="-287984">
              <a:lnSpc>
                <a:spcPts val="1800"/>
              </a:lnSpc>
              <a:spcBef>
                <a:spcPts val="1200"/>
              </a:spcBef>
              <a:buClr>
                <a:srgbClr val="E9531E"/>
              </a:buClr>
              <a:buFont typeface="Wingdings" panose="05000000000000000000" pitchFamily="2" charset="2"/>
              <a:buChar char=""/>
            </a:pPr>
            <a:r>
              <a:rPr lang="fr-CH" altLang="fr-FR" sz="1800" dirty="0">
                <a:latin typeface="Calibri" panose="020F0502020204030204" pitchFamily="34" charset="0"/>
                <a:cs typeface="Calibri" panose="020F0502020204030204" pitchFamily="34" charset="0"/>
              </a:rPr>
              <a:t>Etabli de micro-vissage avec contrôle d'orientation de la tête de vis et asservissement de la position de la lame de l'outil avant la prise par vacuum et le vissage</a:t>
            </a:r>
          </a:p>
          <a:p>
            <a:pPr marL="503972" lvl="1" indent="-215988">
              <a:lnSpc>
                <a:spcPts val="1800"/>
              </a:lnSpc>
              <a:spcBef>
                <a:spcPts val="300"/>
              </a:spcBef>
              <a:buClr>
                <a:srgbClr val="E9531E"/>
              </a:buClr>
              <a:buFont typeface="Wingdings" panose="05000000000000000000" pitchFamily="2" charset="2"/>
              <a:buChar char="Ø"/>
            </a:pPr>
            <a:r>
              <a:rPr lang="fr-CH" altLang="fr-FR" sz="1800" i="1" dirty="0">
                <a:solidFill>
                  <a:srgbClr val="E9531E"/>
                </a:solidFill>
                <a:latin typeface="Calibri" panose="020F0502020204030204" pitchFamily="34" charset="0"/>
                <a:cs typeface="Calibri" panose="020F0502020204030204" pitchFamily="34" charset="0"/>
              </a:rPr>
              <a:t>Vis  Ø ≥ 0.50mm</a:t>
            </a:r>
          </a:p>
          <a:p>
            <a:pPr marL="287984" lvl="1" indent="-287984">
              <a:lnSpc>
                <a:spcPts val="1800"/>
              </a:lnSpc>
              <a:spcBef>
                <a:spcPts val="1200"/>
              </a:spcBef>
              <a:buClr>
                <a:srgbClr val="E9531E"/>
              </a:buClr>
              <a:buFont typeface="Wingdings" panose="05000000000000000000" pitchFamily="2" charset="2"/>
              <a:buChar char=""/>
            </a:pPr>
            <a:r>
              <a:rPr lang="fr-CH" altLang="fr-FR" sz="1800" dirty="0">
                <a:latin typeface="Calibri" panose="020F0502020204030204" pitchFamily="34" charset="0"/>
                <a:cs typeface="Calibri" panose="020F0502020204030204" pitchFamily="34" charset="0"/>
              </a:rPr>
              <a:t>Module de comptage, tris et contrôle avec alimentation "intelligente" pour microcomposants en vrac</a:t>
            </a:r>
          </a:p>
          <a:p>
            <a:pPr marL="503972" lvl="1" indent="-215988">
              <a:lnSpc>
                <a:spcPts val="1800"/>
              </a:lnSpc>
              <a:spcBef>
                <a:spcPts val="300"/>
              </a:spcBef>
              <a:buClr>
                <a:srgbClr val="E9531E"/>
              </a:buClr>
              <a:buFont typeface="Wingdings" panose="05000000000000000000" pitchFamily="2" charset="2"/>
              <a:buChar char="Ø"/>
            </a:pPr>
            <a:r>
              <a:rPr lang="fr-CH" altLang="fr-FR" sz="1800" i="1" dirty="0">
                <a:solidFill>
                  <a:srgbClr val="E9531E"/>
                </a:solidFill>
                <a:latin typeface="Calibri" panose="020F0502020204030204" pitchFamily="34" charset="0"/>
                <a:cs typeface="Calibri" panose="020F0502020204030204" pitchFamily="34" charset="0"/>
              </a:rPr>
              <a:t>Résolution ±2.5µm</a:t>
            </a:r>
          </a:p>
          <a:p>
            <a:pPr marL="287984" lvl="1" indent="-287984">
              <a:lnSpc>
                <a:spcPts val="1800"/>
              </a:lnSpc>
              <a:spcBef>
                <a:spcPts val="1200"/>
              </a:spcBef>
              <a:buClr>
                <a:srgbClr val="E9531E"/>
              </a:buClr>
              <a:buFont typeface="Wingdings" panose="05000000000000000000" pitchFamily="2" charset="2"/>
              <a:buChar char=""/>
            </a:pPr>
            <a:r>
              <a:rPr lang="fr-CH" altLang="fr-FR" sz="1800" dirty="0">
                <a:latin typeface="Calibri" panose="020F0502020204030204" pitchFamily="34" charset="0"/>
                <a:cs typeface="Calibri" panose="020F0502020204030204" pitchFamily="34" charset="0"/>
              </a:rPr>
              <a:t>Etabli semi-automatique d'assemblage de dispositifs médicaux avec contrôle final</a:t>
            </a:r>
          </a:p>
          <a:p>
            <a:pPr marL="503972" lvl="1" indent="-215988">
              <a:lnSpc>
                <a:spcPts val="1800"/>
              </a:lnSpc>
              <a:spcBef>
                <a:spcPts val="300"/>
              </a:spcBef>
              <a:buClr>
                <a:srgbClr val="E9531E"/>
              </a:buClr>
              <a:buFont typeface="Wingdings" panose="05000000000000000000" pitchFamily="2" charset="2"/>
              <a:buChar char="Ø"/>
            </a:pPr>
            <a:r>
              <a:rPr lang="fr-CH" altLang="fr-FR" sz="1800" i="1" dirty="0">
                <a:solidFill>
                  <a:srgbClr val="E9531E"/>
                </a:solidFill>
                <a:latin typeface="Calibri" panose="020F0502020204030204" pitchFamily="34" charset="0"/>
                <a:cs typeface="Calibri" panose="020F0502020204030204" pitchFamily="34" charset="0"/>
              </a:rPr>
              <a:t>Jusqu'à 10 critères</a:t>
            </a:r>
          </a:p>
          <a:p>
            <a:pPr marL="287984" lvl="1" indent="-287984">
              <a:lnSpc>
                <a:spcPts val="1800"/>
              </a:lnSpc>
              <a:spcBef>
                <a:spcPts val="1200"/>
              </a:spcBef>
              <a:buClr>
                <a:srgbClr val="E9531E"/>
              </a:buClr>
              <a:buFont typeface="Wingdings" panose="05000000000000000000" pitchFamily="2" charset="2"/>
              <a:buChar char=""/>
            </a:pPr>
            <a:r>
              <a:rPr lang="fr-CH" altLang="fr-FR" sz="1800" dirty="0">
                <a:latin typeface="Calibri" panose="020F0502020204030204" pitchFamily="34" charset="0"/>
                <a:cs typeface="Calibri" panose="020F0502020204030204" pitchFamily="34" charset="0"/>
              </a:rPr>
              <a:t>Plateformes de micro-assemblage et de garnissage embarquant jusqu'à 8 systèmes visions pour l'alimentation, des microcomposants, les contrôles en cours et en fin de processus, l'auto-calibration de l'équipement</a:t>
            </a:r>
          </a:p>
          <a:p>
            <a:pPr marL="503972" lvl="1" indent="-215988">
              <a:lnSpc>
                <a:spcPts val="1800"/>
              </a:lnSpc>
              <a:spcBef>
                <a:spcPts val="300"/>
              </a:spcBef>
              <a:buClr>
                <a:srgbClr val="E9531E"/>
              </a:buClr>
              <a:buFont typeface="Wingdings" panose="05000000000000000000" pitchFamily="2" charset="2"/>
              <a:buChar char="Ø"/>
            </a:pPr>
            <a:r>
              <a:rPr lang="fr-CH" altLang="fr-FR" sz="1800" i="1" dirty="0">
                <a:solidFill>
                  <a:srgbClr val="E9531E"/>
                </a:solidFill>
                <a:latin typeface="Calibri" panose="020F0502020204030204" pitchFamily="34" charset="0"/>
                <a:cs typeface="Calibri" panose="020F0502020204030204" pitchFamily="34" charset="0"/>
              </a:rPr>
              <a:t>Répétabilités ≤ ±2.5µm</a:t>
            </a:r>
            <a:endParaRPr lang="fr-CH" altLang="fr-FR" sz="1800" dirty="0">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7134692D-6C0F-43A3-ADB4-0AEFA586875F}"/>
              </a:ext>
            </a:extLst>
          </p:cNvPr>
          <p:cNvSpPr/>
          <p:nvPr/>
        </p:nvSpPr>
        <p:spPr>
          <a:xfrm rot="-180000">
            <a:off x="333105" y="6051166"/>
            <a:ext cx="5264688" cy="430887"/>
          </a:xfrm>
          <a:prstGeom prst="rect">
            <a:avLst/>
          </a:prstGeom>
          <a:solidFill>
            <a:schemeClr val="bg2">
              <a:lumMod val="90000"/>
            </a:schemeClr>
          </a:solidFill>
        </p:spPr>
        <p:txBody>
          <a:bodyPr wrap="none" lIns="91440" tIns="45720" rIns="91440" bIns="45720">
            <a:noAutofit/>
          </a:bodyPr>
          <a:lstStyle/>
          <a:p>
            <a:pPr algn="ctr"/>
            <a:r>
              <a:rPr lang="fr-CH" altLang="fr-FR" sz="2200" b="1" kern="0" dirty="0">
                <a:ln w="0"/>
                <a:solidFill>
                  <a:srgbClr val="2D509F"/>
                </a:solidFill>
                <a:effectLst>
                  <a:outerShdw blurRad="38100" dist="38100" dir="2700000" algn="tl">
                    <a:srgbClr val="000000">
                      <a:alpha val="43137"/>
                    </a:srgbClr>
                  </a:outerShdw>
                </a:effectLst>
                <a:latin typeface="Calibri" panose="020F0502020204030204" pitchFamily="34" charset="0"/>
              </a:rPr>
              <a:t>Une vision évolutive et simple à l'utilisation</a:t>
            </a:r>
          </a:p>
        </p:txBody>
      </p:sp>
      <p:pic>
        <p:nvPicPr>
          <p:cNvPr id="10" name="Image 9">
            <a:extLst>
              <a:ext uri="{FF2B5EF4-FFF2-40B4-BE49-F238E27FC236}">
                <a16:creationId xmlns:a16="http://schemas.microsoft.com/office/drawing/2014/main" id="{AA23FA13-8A75-49BF-AA11-AA4838A8E42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44487" y="6815"/>
            <a:ext cx="1361626" cy="637200"/>
          </a:xfrm>
          <a:prstGeom prst="rect">
            <a:avLst/>
          </a:prstGeom>
        </p:spPr>
      </p:pic>
      <p:pic>
        <p:nvPicPr>
          <p:cNvPr id="8" name="Image 7" descr="Une image contenant intérieur, jouet&#10;&#10;Description générée automatiquement">
            <a:extLst>
              <a:ext uri="{FF2B5EF4-FFF2-40B4-BE49-F238E27FC236}">
                <a16:creationId xmlns:a16="http://schemas.microsoft.com/office/drawing/2014/main" id="{8C91F5CD-93C7-4F63-BB9C-C7CA63CFF33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802044" y="2237376"/>
            <a:ext cx="2080213" cy="3588749"/>
          </a:xfrm>
          <a:prstGeom prst="rect">
            <a:avLst/>
          </a:prstGeom>
        </p:spPr>
      </p:pic>
      <p:pic>
        <p:nvPicPr>
          <p:cNvPr id="15" name="Image 14" descr="Une image contenant intérieur, blanc, assis, petit&#10;&#10;Description générée automatiquement">
            <a:extLst>
              <a:ext uri="{FF2B5EF4-FFF2-40B4-BE49-F238E27FC236}">
                <a16:creationId xmlns:a16="http://schemas.microsoft.com/office/drawing/2014/main" id="{E5A8BAED-72B2-450D-B481-70AF53090D32}"/>
              </a:ext>
            </a:extLst>
          </p:cNvPr>
          <p:cNvPicPr>
            <a:picLocks noChangeAspect="1"/>
          </p:cNvPicPr>
          <p:nvPr/>
        </p:nvPicPr>
        <p:blipFill rotWithShape="1">
          <a:blip r:embed="rId5">
            <a:extLst>
              <a:ext uri="{28A0092B-C50C-407E-A947-70E740481C1C}">
                <a14:useLocalDpi xmlns:a14="http://schemas.microsoft.com/office/drawing/2010/main" val="0"/>
              </a:ext>
            </a:extLst>
          </a:blip>
          <a:srcRect l="32982" t="8658" r="16655" b="7606"/>
          <a:stretch/>
        </p:blipFill>
        <p:spPr>
          <a:xfrm flipH="1">
            <a:off x="7021084" y="2105383"/>
            <a:ext cx="2790138" cy="3711217"/>
          </a:xfrm>
          <a:prstGeom prst="rect">
            <a:avLst/>
          </a:prstGeom>
        </p:spPr>
      </p:pic>
      <p:sp>
        <p:nvSpPr>
          <p:cNvPr id="16" name="ZoneTexte 15">
            <a:extLst>
              <a:ext uri="{FF2B5EF4-FFF2-40B4-BE49-F238E27FC236}">
                <a16:creationId xmlns:a16="http://schemas.microsoft.com/office/drawing/2014/main" id="{EF53EF26-920D-454F-A938-1D49AB1F0563}"/>
              </a:ext>
            </a:extLst>
          </p:cNvPr>
          <p:cNvSpPr txBox="1"/>
          <p:nvPr/>
        </p:nvSpPr>
        <p:spPr>
          <a:xfrm>
            <a:off x="7630348" y="5815179"/>
            <a:ext cx="1199327" cy="460639"/>
          </a:xfrm>
          <a:prstGeom prst="rect">
            <a:avLst/>
          </a:prstGeom>
          <a:noFill/>
        </p:spPr>
        <p:txBody>
          <a:bodyPr wrap="square" rtlCol="0">
            <a:spAutoFit/>
          </a:bodyPr>
          <a:lstStyle/>
          <a:p>
            <a:pPr algn="ctr">
              <a:lnSpc>
                <a:spcPts val="1400"/>
              </a:lnSpc>
            </a:pPr>
            <a:r>
              <a:rPr lang="fr-FR" sz="1400" dirty="0">
                <a:solidFill>
                  <a:srgbClr val="F07C51"/>
                </a:solidFill>
              </a:rPr>
              <a:t>CIMOD AS.G</a:t>
            </a:r>
            <a:br>
              <a:rPr lang="fr-FR" sz="1400" dirty="0">
                <a:solidFill>
                  <a:srgbClr val="F07C51"/>
                </a:solidFill>
              </a:rPr>
            </a:br>
            <a:r>
              <a:rPr lang="fr-FR" sz="1200" dirty="0">
                <a:solidFill>
                  <a:srgbClr val="F07C51"/>
                </a:solidFill>
              </a:rPr>
              <a:t>Garnissage</a:t>
            </a:r>
            <a:endParaRPr lang="fr-FR" sz="1400" dirty="0">
              <a:solidFill>
                <a:srgbClr val="F07C51"/>
              </a:solidFill>
            </a:endParaRPr>
          </a:p>
        </p:txBody>
      </p:sp>
      <p:sp>
        <p:nvSpPr>
          <p:cNvPr id="17" name="ZoneTexte 16">
            <a:extLst>
              <a:ext uri="{FF2B5EF4-FFF2-40B4-BE49-F238E27FC236}">
                <a16:creationId xmlns:a16="http://schemas.microsoft.com/office/drawing/2014/main" id="{7A4A44A8-7FEA-420F-9866-3839F2CC8009}"/>
              </a:ext>
            </a:extLst>
          </p:cNvPr>
          <p:cNvSpPr txBox="1"/>
          <p:nvPr/>
        </p:nvSpPr>
        <p:spPr>
          <a:xfrm>
            <a:off x="10201275" y="5816600"/>
            <a:ext cx="1523659" cy="453907"/>
          </a:xfrm>
          <a:prstGeom prst="rect">
            <a:avLst/>
          </a:prstGeom>
          <a:noFill/>
        </p:spPr>
        <p:txBody>
          <a:bodyPr wrap="square" rtlCol="0">
            <a:spAutoFit/>
          </a:bodyPr>
          <a:lstStyle/>
          <a:p>
            <a:pPr algn="ctr">
              <a:lnSpc>
                <a:spcPts val="1400"/>
              </a:lnSpc>
            </a:pPr>
            <a:r>
              <a:rPr lang="fr-FR" sz="1400" dirty="0">
                <a:solidFill>
                  <a:srgbClr val="F07C51"/>
                </a:solidFill>
              </a:rPr>
              <a:t>CIMOD AS.4</a:t>
            </a:r>
            <a:br>
              <a:rPr lang="fr-FR" sz="1400" dirty="0">
                <a:solidFill>
                  <a:srgbClr val="F07C51"/>
                </a:solidFill>
              </a:rPr>
            </a:br>
            <a:r>
              <a:rPr lang="fr-FR" sz="1200" dirty="0">
                <a:solidFill>
                  <a:srgbClr val="F07C51"/>
                </a:solidFill>
              </a:rPr>
              <a:t>Micro-assemblage</a:t>
            </a:r>
            <a:endParaRPr lang="fr-FR" sz="1400" dirty="0">
              <a:solidFill>
                <a:srgbClr val="F07C51"/>
              </a:solidFill>
            </a:endParaRPr>
          </a:p>
        </p:txBody>
      </p:sp>
    </p:spTree>
    <p:extLst>
      <p:ext uri="{BB962C8B-B14F-4D97-AF65-F5344CB8AC3E}">
        <p14:creationId xmlns:p14="http://schemas.microsoft.com/office/powerpoint/2010/main" val="3545820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0D49A51D-3E2A-43C7-8AD7-A19D7B0FF30E}"/>
              </a:ext>
            </a:extLst>
          </p:cNvPr>
          <p:cNvPicPr>
            <a:picLocks noChangeAspect="1"/>
          </p:cNvPicPr>
          <p:nvPr/>
        </p:nvPicPr>
        <p:blipFill rotWithShape="1">
          <a:blip r:embed="rId3">
            <a:alphaModFix amt="18000"/>
            <a:extLst>
              <a:ext uri="{28A0092B-C50C-407E-A947-70E740481C1C}">
                <a14:useLocalDpi xmlns:a14="http://schemas.microsoft.com/office/drawing/2010/main" val="0"/>
              </a:ext>
            </a:extLst>
          </a:blip>
          <a:srcRect/>
          <a:stretch/>
        </p:blipFill>
        <p:spPr>
          <a:xfrm>
            <a:off x="1242335" y="819151"/>
            <a:ext cx="9711415" cy="5823694"/>
          </a:xfrm>
          <a:prstGeom prst="rect">
            <a:avLst/>
          </a:prstGeom>
        </p:spPr>
      </p:pic>
      <p:sp>
        <p:nvSpPr>
          <p:cNvPr id="3" name="Titre 4">
            <a:extLst>
              <a:ext uri="{FF2B5EF4-FFF2-40B4-BE49-F238E27FC236}">
                <a16:creationId xmlns:a16="http://schemas.microsoft.com/office/drawing/2014/main" id="{5A463D60-DB33-4D3A-A911-111CBEFAD47B}"/>
              </a:ext>
            </a:extLst>
          </p:cNvPr>
          <p:cNvSpPr txBox="1">
            <a:spLocks/>
          </p:cNvSpPr>
          <p:nvPr/>
        </p:nvSpPr>
        <p:spPr>
          <a:xfrm>
            <a:off x="343847" y="1020596"/>
            <a:ext cx="11513191" cy="418796"/>
          </a:xfrm>
          <a:prstGeom prst="rect">
            <a:avLst/>
          </a:prstGeom>
        </p:spPr>
        <p:txBody>
          <a:bodyPr wrap="square"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684"/>
              </a:spcBef>
            </a:pPr>
            <a:r>
              <a:rPr lang="fr-CH" sz="2400" b="1" dirty="0">
                <a:solidFill>
                  <a:srgbClr val="2D509F"/>
                </a:solidFill>
                <a:latin typeface="Calibri" panose="020F0502020204030204" pitchFamily="34" charset="0"/>
              </a:rPr>
              <a:t>VISION INDUSTRIELLE ET FLEXIBILITÉ DANS L’AUTOMATISATION</a:t>
            </a:r>
          </a:p>
        </p:txBody>
      </p:sp>
      <p:sp>
        <p:nvSpPr>
          <p:cNvPr id="4" name="Text Box 858">
            <a:extLst>
              <a:ext uri="{FF2B5EF4-FFF2-40B4-BE49-F238E27FC236}">
                <a16:creationId xmlns:a16="http://schemas.microsoft.com/office/drawing/2014/main" id="{E6E67F3B-386D-49B6-B00C-BF7D8DDC0278}"/>
              </a:ext>
            </a:extLst>
          </p:cNvPr>
          <p:cNvSpPr txBox="1">
            <a:spLocks noChangeArrowheads="1"/>
          </p:cNvSpPr>
          <p:nvPr/>
        </p:nvSpPr>
        <p:spPr bwMode="auto">
          <a:xfrm>
            <a:off x="322226" y="1473654"/>
            <a:ext cx="11534811" cy="318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eaLnBrk="0" fontAlgn="base" hangingPunct="0">
              <a:spcBef>
                <a:spcPct val="0"/>
              </a:spcBef>
              <a:spcAft>
                <a:spcPct val="0"/>
              </a:spcAft>
              <a:defRPr sz="1600">
                <a:solidFill>
                  <a:srgbClr val="000000"/>
                </a:solidFill>
                <a:latin typeface="Arial" charset="0"/>
              </a:defRPr>
            </a:lvl6pPr>
            <a:lvl7pPr marL="2971800" indent="-228600" eaLnBrk="0" fontAlgn="base" hangingPunct="0">
              <a:spcBef>
                <a:spcPct val="0"/>
              </a:spcBef>
              <a:spcAft>
                <a:spcPct val="0"/>
              </a:spcAft>
              <a:defRPr sz="1600">
                <a:solidFill>
                  <a:srgbClr val="000000"/>
                </a:solidFill>
                <a:latin typeface="Arial" charset="0"/>
              </a:defRPr>
            </a:lvl7pPr>
            <a:lvl8pPr marL="3429000" indent="-228600" eaLnBrk="0" fontAlgn="base" hangingPunct="0">
              <a:spcBef>
                <a:spcPct val="0"/>
              </a:spcBef>
              <a:spcAft>
                <a:spcPct val="0"/>
              </a:spcAft>
              <a:defRPr sz="1600">
                <a:solidFill>
                  <a:srgbClr val="000000"/>
                </a:solidFill>
                <a:latin typeface="Arial" charset="0"/>
              </a:defRPr>
            </a:lvl8pPr>
            <a:lvl9pPr marL="3886200" indent="-228600" eaLnBrk="0" fontAlgn="base" hangingPunct="0">
              <a:spcBef>
                <a:spcPct val="0"/>
              </a:spcBef>
              <a:spcAft>
                <a:spcPct val="0"/>
              </a:spcAft>
              <a:defRPr sz="1600">
                <a:solidFill>
                  <a:srgbClr val="000000"/>
                </a:solidFill>
                <a:latin typeface="Arial" charset="0"/>
              </a:defRPr>
            </a:lvl9pPr>
          </a:lstStyle>
          <a:p>
            <a:pPr>
              <a:lnSpc>
                <a:spcPts val="2000"/>
              </a:lnSpc>
              <a:spcBef>
                <a:spcPct val="50000"/>
              </a:spcBef>
            </a:pPr>
            <a:r>
              <a:rPr lang="fr-CH" altLang="fr-FR" sz="2000" kern="0" spc="-46" dirty="0">
                <a:solidFill>
                  <a:srgbClr val="2D509F"/>
                </a:solidFill>
                <a:latin typeface="Calibri" panose="020F0502020204030204" pitchFamily="34" charset="0"/>
              </a:rPr>
              <a:t>Conclusion</a:t>
            </a:r>
          </a:p>
          <a:p>
            <a:pPr marL="287984" lvl="1" indent="-287984">
              <a:lnSpc>
                <a:spcPts val="1800"/>
              </a:lnSpc>
              <a:spcBef>
                <a:spcPts val="2400"/>
              </a:spcBef>
              <a:buClr>
                <a:srgbClr val="E9531E"/>
              </a:buClr>
              <a:buFont typeface="Wingdings" panose="05000000000000000000" pitchFamily="2" charset="2"/>
              <a:buChar char=""/>
            </a:pPr>
            <a:r>
              <a:rPr lang="fr-CH" altLang="fr-FR" sz="1800" b="1" dirty="0">
                <a:latin typeface="Calibri" panose="020F0502020204030204" pitchFamily="34" charset="0"/>
                <a:cs typeface="Calibri" panose="020F0502020204030204" pitchFamily="34" charset="0"/>
              </a:rPr>
              <a:t>La vision industrielle est omniprésente et a pris une place prépondérante dans l'automatisation,</a:t>
            </a:r>
          </a:p>
          <a:p>
            <a:pPr marL="287984" lvl="1" indent="0">
              <a:lnSpc>
                <a:spcPts val="1800"/>
              </a:lnSpc>
              <a:spcBef>
                <a:spcPts val="600"/>
              </a:spcBef>
              <a:buClr>
                <a:srgbClr val="E9531E"/>
              </a:buClr>
            </a:pPr>
            <a:r>
              <a:rPr lang="fr-CH" altLang="fr-FR" sz="1800" b="1" dirty="0">
                <a:latin typeface="Calibri" panose="020F0502020204030204" pitchFamily="34" charset="0"/>
                <a:cs typeface="Calibri" panose="020F0502020204030204" pitchFamily="34" charset="0"/>
              </a:rPr>
              <a:t>Y compris dans le </a:t>
            </a:r>
            <a:r>
              <a:rPr lang="fr-CH" altLang="fr-FR" sz="1800" b="1" dirty="0">
                <a:solidFill>
                  <a:srgbClr val="E9531E"/>
                </a:solidFill>
                <a:latin typeface="Calibri" panose="020F0502020204030204" pitchFamily="34" charset="0"/>
                <a:cs typeface="Calibri" panose="020F0502020204030204" pitchFamily="34" charset="0"/>
              </a:rPr>
              <a:t>µ</a:t>
            </a:r>
            <a:r>
              <a:rPr lang="fr-CH" altLang="fr-FR" sz="1800" b="1" dirty="0">
                <a:latin typeface="Calibri" panose="020F0502020204030204" pitchFamily="34" charset="0"/>
                <a:cs typeface="Calibri" panose="020F0502020204030204" pitchFamily="34" charset="0"/>
              </a:rPr>
              <a:t>-assemblage</a:t>
            </a:r>
          </a:p>
          <a:p>
            <a:pPr marL="287984" lvl="1" indent="-287984">
              <a:lnSpc>
                <a:spcPts val="1800"/>
              </a:lnSpc>
              <a:spcBef>
                <a:spcPts val="2400"/>
              </a:spcBef>
              <a:buClr>
                <a:srgbClr val="E9531E"/>
              </a:buClr>
              <a:buFont typeface="Wingdings" panose="05000000000000000000" pitchFamily="2" charset="2"/>
              <a:buChar char=""/>
            </a:pPr>
            <a:r>
              <a:rPr lang="fr-CH" altLang="fr-FR" sz="1800" b="1" dirty="0">
                <a:latin typeface="Calibri" panose="020F0502020204030204" pitchFamily="34" charset="0"/>
                <a:cs typeface="Calibri" panose="020F0502020204030204" pitchFamily="34" charset="0"/>
              </a:rPr>
              <a:t>Elle couvre un large spectre d'utilisation et d'applications</a:t>
            </a:r>
          </a:p>
          <a:p>
            <a:pPr marL="287984" lvl="1" indent="-287984">
              <a:lnSpc>
                <a:spcPts val="1800"/>
              </a:lnSpc>
              <a:spcBef>
                <a:spcPts val="2400"/>
              </a:spcBef>
              <a:buClr>
                <a:srgbClr val="E9531E"/>
              </a:buClr>
              <a:buFont typeface="Wingdings" panose="05000000000000000000" pitchFamily="2" charset="2"/>
              <a:buChar char=""/>
            </a:pPr>
            <a:r>
              <a:rPr lang="fr-CH" altLang="fr-FR" sz="1800" b="1" dirty="0">
                <a:latin typeface="Calibri" panose="020F0502020204030204" pitchFamily="34" charset="0"/>
                <a:cs typeface="Calibri" panose="020F0502020204030204" pitchFamily="34" charset="0"/>
              </a:rPr>
              <a:t>Elle apporte des solutions fiables, efficientes, flexibles et simples à l'utilisation</a:t>
            </a:r>
          </a:p>
          <a:p>
            <a:pPr marL="287984" lvl="1" indent="-287984">
              <a:lnSpc>
                <a:spcPts val="1800"/>
              </a:lnSpc>
              <a:spcBef>
                <a:spcPts val="2400"/>
              </a:spcBef>
              <a:buClr>
                <a:srgbClr val="E9531E"/>
              </a:buClr>
              <a:buFont typeface="Wingdings" panose="05000000000000000000" pitchFamily="2" charset="2"/>
              <a:buChar char=""/>
            </a:pPr>
            <a:r>
              <a:rPr lang="fr-FR" altLang="fr-FR" sz="1800" b="1" dirty="0">
                <a:latin typeface="Calibri" panose="020F0502020204030204" pitchFamily="34" charset="0"/>
                <a:cs typeface="Calibri" panose="020F0502020204030204" pitchFamily="34" charset="0"/>
              </a:rPr>
              <a:t>Elle améliore la répétabilité et les rendements d'une production</a:t>
            </a:r>
          </a:p>
          <a:p>
            <a:pPr marL="287984" lvl="1" indent="-287984">
              <a:lnSpc>
                <a:spcPts val="1800"/>
              </a:lnSpc>
              <a:spcBef>
                <a:spcPts val="1200"/>
              </a:spcBef>
              <a:buClr>
                <a:srgbClr val="E9531E"/>
              </a:buClr>
              <a:buFont typeface="Wingdings" panose="05000000000000000000" pitchFamily="2" charset="2"/>
              <a:buChar char=""/>
            </a:pPr>
            <a:endParaRPr lang="fr-CH" altLang="fr-FR" sz="1800" dirty="0">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7134692D-6C0F-43A3-ADB4-0AEFA586875F}"/>
              </a:ext>
            </a:extLst>
          </p:cNvPr>
          <p:cNvSpPr/>
          <p:nvPr/>
        </p:nvSpPr>
        <p:spPr>
          <a:xfrm rot="-180000">
            <a:off x="341564" y="6010471"/>
            <a:ext cx="6819830" cy="430887"/>
          </a:xfrm>
          <a:prstGeom prst="rect">
            <a:avLst/>
          </a:prstGeom>
          <a:solidFill>
            <a:schemeClr val="bg2">
              <a:lumMod val="90000"/>
            </a:schemeClr>
          </a:solidFill>
        </p:spPr>
        <p:txBody>
          <a:bodyPr wrap="none" lIns="91440" tIns="45720" rIns="91440" bIns="45720">
            <a:noAutofit/>
          </a:bodyPr>
          <a:lstStyle/>
          <a:p>
            <a:pPr algn="ctr"/>
            <a:r>
              <a:rPr lang="fr-CH" altLang="fr-FR" sz="2200" b="1" kern="0" dirty="0">
                <a:ln w="0"/>
                <a:solidFill>
                  <a:srgbClr val="2D509F"/>
                </a:solidFill>
                <a:effectLst>
                  <a:outerShdw blurRad="38100" dist="38100" dir="2700000" algn="tl">
                    <a:srgbClr val="000000">
                      <a:alpha val="43137"/>
                    </a:srgbClr>
                  </a:outerShdw>
                </a:effectLst>
                <a:latin typeface="Calibri" panose="020F0502020204030204" pitchFamily="34" charset="0"/>
              </a:rPr>
              <a:t>Possibilités innombrables et fiabilisation des productions </a:t>
            </a:r>
          </a:p>
        </p:txBody>
      </p:sp>
      <p:pic>
        <p:nvPicPr>
          <p:cNvPr id="8" name="Image 7">
            <a:extLst>
              <a:ext uri="{FF2B5EF4-FFF2-40B4-BE49-F238E27FC236}">
                <a16:creationId xmlns:a16="http://schemas.microsoft.com/office/drawing/2014/main" id="{412ABBA6-649F-4AAE-8F9B-61CD56E4708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44487" y="6815"/>
            <a:ext cx="1361626" cy="637200"/>
          </a:xfrm>
          <a:prstGeom prst="rect">
            <a:avLst/>
          </a:prstGeom>
        </p:spPr>
      </p:pic>
    </p:spTree>
    <p:extLst>
      <p:ext uri="{BB962C8B-B14F-4D97-AF65-F5344CB8AC3E}">
        <p14:creationId xmlns:p14="http://schemas.microsoft.com/office/powerpoint/2010/main" val="2631263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13CA6B-983A-4D0F-8529-BAA317F78AF1}"/>
              </a:ext>
            </a:extLst>
          </p:cNvPr>
          <p:cNvSpPr/>
          <p:nvPr/>
        </p:nvSpPr>
        <p:spPr bwMode="auto">
          <a:xfrm>
            <a:off x="6819900" y="1515891"/>
            <a:ext cx="3939919" cy="1788177"/>
          </a:xfrm>
          <a:prstGeom prst="rect">
            <a:avLst/>
          </a:prstGeom>
          <a:solidFill>
            <a:schemeClr val="accent3">
              <a:lumMod val="20000"/>
              <a:lumOff val="80000"/>
            </a:schemeClr>
          </a:solidFill>
          <a:ln>
            <a:noFill/>
          </a:ln>
          <a:effectLst>
            <a:outerShdw blurRad="50800" dist="114300" dir="2700000" algn="tl" rotWithShape="0">
              <a:schemeClr val="tx1">
                <a:lumMod val="50000"/>
                <a:lumOff val="50000"/>
                <a:alpha val="47000"/>
              </a:schemeClr>
            </a:outerShdw>
          </a:effectLst>
        </p:spPr>
        <p:txBody>
          <a:bodyPr vert="horz" wrap="square" lIns="91440" tIns="45720" rIns="91440" bIns="45720" numCol="1" rtlCol="0" anchor="t" anchorCtr="0" compatLnSpc="1">
            <a:prstTxWarp prst="textNoShape">
              <a:avLst/>
            </a:prstTxWarp>
            <a:noAutofit/>
          </a:bodyPr>
          <a:lstStyle/>
          <a:p>
            <a:pPr algn="ctr" defTabSz="914348" eaLnBrk="0" fontAlgn="base" hangingPunct="0">
              <a:spcBef>
                <a:spcPct val="50000"/>
              </a:spcBef>
              <a:spcAft>
                <a:spcPct val="0"/>
              </a:spcAft>
            </a:pPr>
            <a:endParaRPr lang="fr-FR" sz="2400" b="1" dirty="0">
              <a:solidFill>
                <a:srgbClr val="FFFFFF"/>
              </a:solidFill>
              <a:latin typeface="Arial" pitchFamily="34" charset="0"/>
            </a:endParaRPr>
          </a:p>
        </p:txBody>
      </p:sp>
      <p:sp>
        <p:nvSpPr>
          <p:cNvPr id="3" name="Titre 4">
            <a:extLst>
              <a:ext uri="{FF2B5EF4-FFF2-40B4-BE49-F238E27FC236}">
                <a16:creationId xmlns:a16="http://schemas.microsoft.com/office/drawing/2014/main" id="{5A463D60-DB33-4D3A-A911-111CBEFAD47B}"/>
              </a:ext>
            </a:extLst>
          </p:cNvPr>
          <p:cNvSpPr txBox="1">
            <a:spLocks/>
          </p:cNvSpPr>
          <p:nvPr/>
        </p:nvSpPr>
        <p:spPr>
          <a:xfrm>
            <a:off x="343847" y="1020596"/>
            <a:ext cx="11513191" cy="418796"/>
          </a:xfrm>
          <a:prstGeom prst="rect">
            <a:avLst/>
          </a:prstGeom>
        </p:spPr>
        <p:txBody>
          <a:bodyPr wrap="square"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684"/>
              </a:spcBef>
            </a:pPr>
            <a:r>
              <a:rPr lang="fr-CH" sz="2400" b="1" dirty="0">
                <a:solidFill>
                  <a:srgbClr val="2D509F"/>
                </a:solidFill>
                <a:latin typeface="Calibri" panose="020F0502020204030204" pitchFamily="34" charset="0"/>
              </a:rPr>
              <a:t>VISION INDUSTRIELLE ET FLEXIBILITÉ DANS L’AUTOMATISATION</a:t>
            </a:r>
          </a:p>
        </p:txBody>
      </p:sp>
      <p:sp>
        <p:nvSpPr>
          <p:cNvPr id="4" name="Text Box 858">
            <a:extLst>
              <a:ext uri="{FF2B5EF4-FFF2-40B4-BE49-F238E27FC236}">
                <a16:creationId xmlns:a16="http://schemas.microsoft.com/office/drawing/2014/main" id="{E6E67F3B-386D-49B6-B00C-BF7D8DDC0278}"/>
              </a:ext>
            </a:extLst>
          </p:cNvPr>
          <p:cNvSpPr txBox="1">
            <a:spLocks noChangeArrowheads="1"/>
          </p:cNvSpPr>
          <p:nvPr/>
        </p:nvSpPr>
        <p:spPr bwMode="auto">
          <a:xfrm>
            <a:off x="322227" y="1473654"/>
            <a:ext cx="5763300" cy="246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eaLnBrk="0" fontAlgn="base" hangingPunct="0">
              <a:spcBef>
                <a:spcPct val="0"/>
              </a:spcBef>
              <a:spcAft>
                <a:spcPct val="0"/>
              </a:spcAft>
              <a:defRPr sz="1600">
                <a:solidFill>
                  <a:srgbClr val="000000"/>
                </a:solidFill>
                <a:latin typeface="Arial" charset="0"/>
              </a:defRPr>
            </a:lvl6pPr>
            <a:lvl7pPr marL="2971800" indent="-228600" eaLnBrk="0" fontAlgn="base" hangingPunct="0">
              <a:spcBef>
                <a:spcPct val="0"/>
              </a:spcBef>
              <a:spcAft>
                <a:spcPct val="0"/>
              </a:spcAft>
              <a:defRPr sz="1600">
                <a:solidFill>
                  <a:srgbClr val="000000"/>
                </a:solidFill>
                <a:latin typeface="Arial" charset="0"/>
              </a:defRPr>
            </a:lvl7pPr>
            <a:lvl8pPr marL="3429000" indent="-228600" eaLnBrk="0" fontAlgn="base" hangingPunct="0">
              <a:spcBef>
                <a:spcPct val="0"/>
              </a:spcBef>
              <a:spcAft>
                <a:spcPct val="0"/>
              </a:spcAft>
              <a:defRPr sz="1600">
                <a:solidFill>
                  <a:srgbClr val="000000"/>
                </a:solidFill>
                <a:latin typeface="Arial" charset="0"/>
              </a:defRPr>
            </a:lvl8pPr>
            <a:lvl9pPr marL="3886200" indent="-228600" eaLnBrk="0" fontAlgn="base" hangingPunct="0">
              <a:spcBef>
                <a:spcPct val="0"/>
              </a:spcBef>
              <a:spcAft>
                <a:spcPct val="0"/>
              </a:spcAft>
              <a:defRPr sz="1600">
                <a:solidFill>
                  <a:srgbClr val="000000"/>
                </a:solidFill>
                <a:latin typeface="Arial" charset="0"/>
              </a:defRPr>
            </a:lvl9pPr>
          </a:lstStyle>
          <a:p>
            <a:pPr>
              <a:lnSpc>
                <a:spcPts val="2000"/>
              </a:lnSpc>
              <a:spcBef>
                <a:spcPct val="50000"/>
              </a:spcBef>
            </a:pPr>
            <a:r>
              <a:rPr lang="fr-CH" altLang="fr-FR" sz="2000" kern="0" spc="-46" dirty="0">
                <a:solidFill>
                  <a:srgbClr val="2D509F"/>
                </a:solidFill>
                <a:latin typeface="Calibri" panose="020F0502020204030204" pitchFamily="34" charset="0"/>
              </a:rPr>
              <a:t>Ciposa SA est spécialisée dans le Micro-Assemblage</a:t>
            </a:r>
          </a:p>
          <a:p>
            <a:pPr marL="287984" lvl="1" indent="-287984">
              <a:lnSpc>
                <a:spcPts val="1800"/>
              </a:lnSpc>
              <a:spcBef>
                <a:spcPts val="1200"/>
              </a:spcBef>
              <a:buClr>
                <a:srgbClr val="E9531E"/>
              </a:buClr>
              <a:buFont typeface="Wingdings" panose="05000000000000000000" pitchFamily="2" charset="2"/>
              <a:buChar char=""/>
            </a:pPr>
            <a:r>
              <a:rPr lang="fr-CH" altLang="fr-FR" sz="1800" dirty="0">
                <a:latin typeface="Calibri" panose="020F0502020204030204" pitchFamily="34" charset="0"/>
                <a:cs typeface="Calibri" panose="020F0502020204030204" pitchFamily="34" charset="0"/>
              </a:rPr>
              <a:t>Modules ou postes de table semi-automatiques</a:t>
            </a:r>
          </a:p>
          <a:p>
            <a:pPr marL="287984" lvl="1" indent="-287984">
              <a:lnSpc>
                <a:spcPts val="1800"/>
              </a:lnSpc>
              <a:spcBef>
                <a:spcPts val="1200"/>
              </a:spcBef>
              <a:buClr>
                <a:srgbClr val="E9531E"/>
              </a:buClr>
              <a:buFont typeface="Wingdings" panose="05000000000000000000" pitchFamily="2" charset="2"/>
              <a:buChar char=""/>
            </a:pPr>
            <a:r>
              <a:rPr lang="fr-FR" altLang="fr-FR" sz="1800" dirty="0">
                <a:latin typeface="Calibri" panose="020F0502020204030204" pitchFamily="34" charset="0"/>
                <a:cs typeface="Calibri" panose="020F0502020204030204" pitchFamily="34" charset="0"/>
              </a:rPr>
              <a:t>Etablis semi-automatiques ou entièrement automatisés</a:t>
            </a:r>
          </a:p>
          <a:p>
            <a:pPr marL="287984" lvl="1" indent="-287984">
              <a:lnSpc>
                <a:spcPts val="1800"/>
              </a:lnSpc>
              <a:spcBef>
                <a:spcPts val="1200"/>
              </a:spcBef>
              <a:buClr>
                <a:srgbClr val="E9531E"/>
              </a:buClr>
              <a:buFont typeface="Wingdings" panose="05000000000000000000" pitchFamily="2" charset="2"/>
              <a:buChar char=""/>
            </a:pPr>
            <a:r>
              <a:rPr lang="fr-FR" altLang="fr-FR" sz="1800" dirty="0">
                <a:latin typeface="Calibri" panose="020F0502020204030204" pitchFamily="34" charset="0"/>
                <a:cs typeface="Calibri" panose="020F0502020204030204" pitchFamily="34" charset="0"/>
              </a:rPr>
              <a:t>Plateformes automatisées de micro-assemblage, de garnissage et de contrôle</a:t>
            </a:r>
          </a:p>
          <a:p>
            <a:pPr marL="287984" lvl="1" indent="-287984">
              <a:lnSpc>
                <a:spcPts val="1800"/>
              </a:lnSpc>
              <a:spcBef>
                <a:spcPts val="1200"/>
              </a:spcBef>
              <a:buClr>
                <a:srgbClr val="E9531E"/>
              </a:buClr>
              <a:buFont typeface="Wingdings" panose="05000000000000000000" pitchFamily="2" charset="2"/>
              <a:buChar char=""/>
            </a:pPr>
            <a:r>
              <a:rPr lang="fr-FR" altLang="fr-FR" sz="1800" dirty="0">
                <a:latin typeface="Calibri" panose="020F0502020204030204" pitchFamily="34" charset="0"/>
                <a:cs typeface="Calibri" panose="020F0502020204030204" pitchFamily="34" charset="0"/>
              </a:rPr>
              <a:t>Equipements spéciaux "sur-mesure"</a:t>
            </a:r>
          </a:p>
          <a:p>
            <a:pPr marL="287984" lvl="1" indent="-287984">
              <a:lnSpc>
                <a:spcPts val="1800"/>
              </a:lnSpc>
              <a:spcBef>
                <a:spcPts val="1200"/>
              </a:spcBef>
              <a:buClr>
                <a:srgbClr val="E9531E"/>
              </a:buClr>
              <a:buFont typeface="Wingdings" panose="05000000000000000000" pitchFamily="2" charset="2"/>
              <a:buChar char=""/>
            </a:pPr>
            <a:r>
              <a:rPr lang="fr-FR" altLang="fr-FR" sz="1800" dirty="0">
                <a:latin typeface="Calibri" panose="020F0502020204030204" pitchFamily="34" charset="0"/>
                <a:cs typeface="Calibri" panose="020F0502020204030204" pitchFamily="34" charset="0"/>
              </a:rPr>
              <a:t>Lignes de micro-assemblages et de production</a:t>
            </a:r>
          </a:p>
        </p:txBody>
      </p:sp>
      <p:pic>
        <p:nvPicPr>
          <p:cNvPr id="5" name="Picture 15" descr="Visseuse">
            <a:extLst>
              <a:ext uri="{FF2B5EF4-FFF2-40B4-BE49-F238E27FC236}">
                <a16:creationId xmlns:a16="http://schemas.microsoft.com/office/drawing/2014/main" id="{ED39F976-F07A-48C3-B57C-152106FBC26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797448" y="3979778"/>
            <a:ext cx="2457207" cy="171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B7D45E41-A049-4485-A0C5-8A91B6F33ED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654173" y="4252540"/>
            <a:ext cx="1313118" cy="144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a:extLst>
              <a:ext uri="{FF2B5EF4-FFF2-40B4-BE49-F238E27FC236}">
                <a16:creationId xmlns:a16="http://schemas.microsoft.com/office/drawing/2014/main" id="{608EC200-A9F6-473A-B1CB-FBA8DC19E91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929759" y="4018258"/>
            <a:ext cx="1997275" cy="1679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 7">
            <a:extLst>
              <a:ext uri="{FF2B5EF4-FFF2-40B4-BE49-F238E27FC236}">
                <a16:creationId xmlns:a16="http://schemas.microsoft.com/office/drawing/2014/main" id="{66D42568-B784-41B7-9A0D-802F0AFAA9E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196923" y="4373777"/>
            <a:ext cx="1414979" cy="1323511"/>
          </a:xfrm>
          <a:prstGeom prst="rect">
            <a:avLst/>
          </a:prstGeom>
        </p:spPr>
      </p:pic>
      <p:pic>
        <p:nvPicPr>
          <p:cNvPr id="9" name="Image 8">
            <a:extLst>
              <a:ext uri="{FF2B5EF4-FFF2-40B4-BE49-F238E27FC236}">
                <a16:creationId xmlns:a16="http://schemas.microsoft.com/office/drawing/2014/main" id="{E27460C5-5AD9-4D11-BF52-0EB662A34C7E}"/>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02020" y="4773364"/>
            <a:ext cx="1091248" cy="923924"/>
          </a:xfrm>
          <a:prstGeom prst="rect">
            <a:avLst/>
          </a:prstGeom>
        </p:spPr>
      </p:pic>
      <p:pic>
        <p:nvPicPr>
          <p:cNvPr id="10" name="Picture 6">
            <a:extLst>
              <a:ext uri="{FF2B5EF4-FFF2-40B4-BE49-F238E27FC236}">
                <a16:creationId xmlns:a16="http://schemas.microsoft.com/office/drawing/2014/main" id="{4A563DAE-F165-4F29-8182-D8A0A4E406E2}"/>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1331434" y="4622734"/>
            <a:ext cx="792445" cy="1074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858">
            <a:extLst>
              <a:ext uri="{FF2B5EF4-FFF2-40B4-BE49-F238E27FC236}">
                <a16:creationId xmlns:a16="http://schemas.microsoft.com/office/drawing/2014/main" id="{1D1EB46F-34F5-4822-96D2-02BEE6CA76B0}"/>
              </a:ext>
            </a:extLst>
          </p:cNvPr>
          <p:cNvSpPr txBox="1">
            <a:spLocks noChangeArrowheads="1"/>
          </p:cNvSpPr>
          <p:nvPr/>
        </p:nvSpPr>
        <p:spPr bwMode="auto">
          <a:xfrm>
            <a:off x="8839768" y="1598969"/>
            <a:ext cx="1946341" cy="1669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eaLnBrk="0" fontAlgn="base" hangingPunct="0">
              <a:spcBef>
                <a:spcPct val="0"/>
              </a:spcBef>
              <a:spcAft>
                <a:spcPct val="0"/>
              </a:spcAft>
              <a:defRPr sz="1600">
                <a:solidFill>
                  <a:srgbClr val="000000"/>
                </a:solidFill>
                <a:latin typeface="Arial" charset="0"/>
              </a:defRPr>
            </a:lvl6pPr>
            <a:lvl7pPr marL="2971800" indent="-228600" eaLnBrk="0" fontAlgn="base" hangingPunct="0">
              <a:spcBef>
                <a:spcPct val="0"/>
              </a:spcBef>
              <a:spcAft>
                <a:spcPct val="0"/>
              </a:spcAft>
              <a:defRPr sz="1600">
                <a:solidFill>
                  <a:srgbClr val="000000"/>
                </a:solidFill>
                <a:latin typeface="Arial" charset="0"/>
              </a:defRPr>
            </a:lvl7pPr>
            <a:lvl8pPr marL="3429000" indent="-228600" eaLnBrk="0" fontAlgn="base" hangingPunct="0">
              <a:spcBef>
                <a:spcPct val="0"/>
              </a:spcBef>
              <a:spcAft>
                <a:spcPct val="0"/>
              </a:spcAft>
              <a:defRPr sz="1600">
                <a:solidFill>
                  <a:srgbClr val="000000"/>
                </a:solidFill>
                <a:latin typeface="Arial" charset="0"/>
              </a:defRPr>
            </a:lvl8pPr>
            <a:lvl9pPr marL="3886200" indent="-228600" eaLnBrk="0" fontAlgn="base" hangingPunct="0">
              <a:spcBef>
                <a:spcPct val="0"/>
              </a:spcBef>
              <a:spcAft>
                <a:spcPct val="0"/>
              </a:spcAft>
              <a:defRPr sz="1600">
                <a:solidFill>
                  <a:srgbClr val="000000"/>
                </a:solidFill>
                <a:latin typeface="Arial" charset="0"/>
              </a:defRPr>
            </a:lvl9pPr>
          </a:lstStyle>
          <a:p>
            <a:pPr marL="143992" indent="-143992">
              <a:lnSpc>
                <a:spcPts val="1600"/>
              </a:lnSpc>
              <a:spcBef>
                <a:spcPts val="600"/>
              </a:spcBef>
              <a:buClr>
                <a:srgbClr val="FF6600"/>
              </a:buClr>
              <a:buFont typeface="Arial" panose="020B0604020202020204" pitchFamily="34" charset="0"/>
              <a:buChar char="•"/>
            </a:pPr>
            <a:r>
              <a:rPr lang="fr-CH" altLang="fr-FR" dirty="0">
                <a:latin typeface="Calibri" panose="020F0502020204030204" pitchFamily="34" charset="0"/>
                <a:cs typeface="Calibri" panose="020F0502020204030204" pitchFamily="34" charset="0"/>
              </a:rPr>
              <a:t>Hauterive (NE)</a:t>
            </a:r>
          </a:p>
          <a:p>
            <a:pPr marL="143992" indent="-143992">
              <a:lnSpc>
                <a:spcPts val="1600"/>
              </a:lnSpc>
              <a:spcBef>
                <a:spcPts val="600"/>
              </a:spcBef>
              <a:buClr>
                <a:srgbClr val="FF6600"/>
              </a:buClr>
              <a:buFont typeface="Arial" panose="020B0604020202020204" pitchFamily="34" charset="0"/>
              <a:buChar char="•"/>
            </a:pPr>
            <a:r>
              <a:rPr lang="fr-CH" altLang="fr-FR" dirty="0">
                <a:latin typeface="Calibri" panose="020F0502020204030204" pitchFamily="34" charset="0"/>
                <a:cs typeface="Calibri" panose="020F0502020204030204" pitchFamily="34" charset="0"/>
              </a:rPr>
              <a:t>Depuis 1966</a:t>
            </a:r>
          </a:p>
          <a:p>
            <a:pPr marL="143992" indent="-143992">
              <a:lnSpc>
                <a:spcPts val="1600"/>
              </a:lnSpc>
              <a:spcBef>
                <a:spcPts val="600"/>
              </a:spcBef>
              <a:buClr>
                <a:srgbClr val="FF6600"/>
              </a:buClr>
              <a:buFont typeface="Arial" panose="020B0604020202020204" pitchFamily="34" charset="0"/>
              <a:buChar char="•"/>
            </a:pPr>
            <a:r>
              <a:rPr lang="fr-CH" altLang="fr-FR" dirty="0">
                <a:latin typeface="Calibri" panose="020F0502020204030204" pitchFamily="34" charset="0"/>
                <a:cs typeface="Calibri" panose="020F0502020204030204" pitchFamily="34" charset="0"/>
              </a:rPr>
              <a:t>Equipe d'Ingénieurs &amp; Techniciens hautement qualifiés</a:t>
            </a:r>
          </a:p>
          <a:p>
            <a:pPr marL="143992" indent="-143992">
              <a:lnSpc>
                <a:spcPts val="1600"/>
              </a:lnSpc>
              <a:spcBef>
                <a:spcPts val="600"/>
              </a:spcBef>
              <a:buClr>
                <a:srgbClr val="FF6600"/>
              </a:buClr>
              <a:buFont typeface="Arial" panose="020B0604020202020204" pitchFamily="34" charset="0"/>
              <a:buChar char="•"/>
            </a:pPr>
            <a:r>
              <a:rPr lang="fr-CH" altLang="fr-FR" dirty="0">
                <a:latin typeface="Calibri" panose="020F0502020204030204" pitchFamily="34" charset="0"/>
                <a:cs typeface="Calibri" panose="020F0502020204030204" pitchFamily="34" charset="0"/>
              </a:rPr>
              <a:t>Organisation "agile" orientée Clients</a:t>
            </a:r>
          </a:p>
        </p:txBody>
      </p:sp>
      <p:grpSp>
        <p:nvGrpSpPr>
          <p:cNvPr id="12" name="Groupe 11">
            <a:extLst>
              <a:ext uri="{FF2B5EF4-FFF2-40B4-BE49-F238E27FC236}">
                <a16:creationId xmlns:a16="http://schemas.microsoft.com/office/drawing/2014/main" id="{EF61B68B-823A-4CAA-BFE5-5A94FB3CEA6E}"/>
              </a:ext>
            </a:extLst>
          </p:cNvPr>
          <p:cNvGrpSpPr>
            <a:grpSpLocks noChangeAspect="1"/>
          </p:cNvGrpSpPr>
          <p:nvPr/>
        </p:nvGrpSpPr>
        <p:grpSpPr>
          <a:xfrm>
            <a:off x="6936577" y="1605916"/>
            <a:ext cx="1710903" cy="1607662"/>
            <a:chOff x="3396115" y="4640955"/>
            <a:chExt cx="2320660" cy="2312938"/>
          </a:xfrm>
        </p:grpSpPr>
        <p:pic>
          <p:nvPicPr>
            <p:cNvPr id="13" name="Picture 2">
              <a:extLst>
                <a:ext uri="{FF2B5EF4-FFF2-40B4-BE49-F238E27FC236}">
                  <a16:creationId xmlns:a16="http://schemas.microsoft.com/office/drawing/2014/main" id="{513D2BB3-E352-453A-A0A8-A355C1E60B2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96115" y="5396880"/>
              <a:ext cx="1311226" cy="778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a:extLst>
                <a:ext uri="{FF2B5EF4-FFF2-40B4-BE49-F238E27FC236}">
                  <a16:creationId xmlns:a16="http://schemas.microsoft.com/office/drawing/2014/main" id="{0FDA5F5D-EE50-494B-BAF0-3C07CC532DD2}"/>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4263304" y="4640956"/>
              <a:ext cx="1453468" cy="778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a:extLst>
                <a:ext uri="{FF2B5EF4-FFF2-40B4-BE49-F238E27FC236}">
                  <a16:creationId xmlns:a16="http://schemas.microsoft.com/office/drawing/2014/main" id="{D4024EAD-9D39-418B-B33F-4E9D22F83242}"/>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3396115" y="4640955"/>
              <a:ext cx="1010823" cy="778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8">
              <a:extLst>
                <a:ext uri="{FF2B5EF4-FFF2-40B4-BE49-F238E27FC236}">
                  <a16:creationId xmlns:a16="http://schemas.microsoft.com/office/drawing/2014/main" id="{97A3A8E7-C81A-4A3B-B803-C3814FFDE1F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96116" y="6175383"/>
              <a:ext cx="1010823" cy="778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0">
              <a:extLst>
                <a:ext uri="{FF2B5EF4-FFF2-40B4-BE49-F238E27FC236}">
                  <a16:creationId xmlns:a16="http://schemas.microsoft.com/office/drawing/2014/main" id="{A15A4A13-5094-45C8-81EC-64600BE2F4B6}"/>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a:stretch/>
          </p:blipFill>
          <p:spPr bwMode="auto">
            <a:xfrm>
              <a:off x="4684002" y="5381309"/>
              <a:ext cx="1032773" cy="809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a:extLst>
                <a:ext uri="{FF2B5EF4-FFF2-40B4-BE49-F238E27FC236}">
                  <a16:creationId xmlns:a16="http://schemas.microsoft.com/office/drawing/2014/main" id="{153B69E7-2DE5-48E6-AF1C-5C4076D64A7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74082" y="6175388"/>
              <a:ext cx="1342690" cy="778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Image 18">
            <a:extLst>
              <a:ext uri="{FF2B5EF4-FFF2-40B4-BE49-F238E27FC236}">
                <a16:creationId xmlns:a16="http://schemas.microsoft.com/office/drawing/2014/main" id="{41D7698C-8A0B-419A-B5C2-0E5B59DC84E9}"/>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344487" y="6815"/>
            <a:ext cx="1361626" cy="637200"/>
          </a:xfrm>
          <a:prstGeom prst="rect">
            <a:avLst/>
          </a:prstGeom>
        </p:spPr>
      </p:pic>
      <p:pic>
        <p:nvPicPr>
          <p:cNvPr id="21" name="Image 20">
            <a:extLst>
              <a:ext uri="{FF2B5EF4-FFF2-40B4-BE49-F238E27FC236}">
                <a16:creationId xmlns:a16="http://schemas.microsoft.com/office/drawing/2014/main" id="{E85E2EC7-04D8-4827-983C-AB204CF237E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399831" y="3644571"/>
            <a:ext cx="2457207" cy="1215937"/>
          </a:xfrm>
          <a:prstGeom prst="rect">
            <a:avLst/>
          </a:prstGeom>
          <a:solidFill>
            <a:schemeClr val="accent3">
              <a:lumMod val="20000"/>
              <a:lumOff val="80000"/>
            </a:schemeClr>
          </a:solidFill>
          <a:ln>
            <a:noFill/>
          </a:ln>
          <a:effectLst>
            <a:outerShdw blurRad="50800" dist="114300" dir="2700000" algn="tl" rotWithShape="0">
              <a:schemeClr val="tx1">
                <a:lumMod val="50000"/>
                <a:lumOff val="50000"/>
                <a:alpha val="47000"/>
              </a:schemeClr>
            </a:outerShdw>
          </a:effectLst>
        </p:spPr>
      </p:pic>
      <p:sp>
        <p:nvSpPr>
          <p:cNvPr id="24" name="Rectangle 23">
            <a:extLst>
              <a:ext uri="{FF2B5EF4-FFF2-40B4-BE49-F238E27FC236}">
                <a16:creationId xmlns:a16="http://schemas.microsoft.com/office/drawing/2014/main" id="{7134692D-6C0F-43A3-ADB4-0AEFA586875F}"/>
              </a:ext>
            </a:extLst>
          </p:cNvPr>
          <p:cNvSpPr/>
          <p:nvPr/>
        </p:nvSpPr>
        <p:spPr>
          <a:xfrm rot="-180000">
            <a:off x="338320" y="6007774"/>
            <a:ext cx="6869189" cy="430887"/>
          </a:xfrm>
          <a:prstGeom prst="rect">
            <a:avLst/>
          </a:prstGeom>
          <a:solidFill>
            <a:schemeClr val="bg2">
              <a:lumMod val="90000"/>
            </a:schemeClr>
          </a:solidFill>
        </p:spPr>
        <p:txBody>
          <a:bodyPr wrap="none" lIns="91440" tIns="45720" rIns="91440" bIns="45720">
            <a:noAutofit/>
          </a:bodyPr>
          <a:lstStyle/>
          <a:p>
            <a:pPr algn="ctr"/>
            <a:r>
              <a:rPr lang="fr-CH" altLang="fr-FR" sz="2200" b="1" kern="0" cap="none" spc="0" dirty="0">
                <a:ln w="0"/>
                <a:solidFill>
                  <a:srgbClr val="2D509F"/>
                </a:solidFill>
                <a:effectLst>
                  <a:outerShdw blurRad="38100" dist="38100" dir="2700000" algn="tl">
                    <a:srgbClr val="000000">
                      <a:alpha val="43137"/>
                    </a:srgbClr>
                  </a:outerShdw>
                </a:effectLst>
                <a:latin typeface="Calibri" panose="020F0502020204030204" pitchFamily="34" charset="0"/>
              </a:rPr>
              <a:t>Nous mettons notre savoir-faire au service de nos Clients</a:t>
            </a:r>
            <a:endParaRPr lang="fr-FR" sz="2200" b="1" cap="none" spc="0" dirty="0">
              <a:ln w="0"/>
              <a:solidFill>
                <a:srgbClr val="2D509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8756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4">
            <a:extLst>
              <a:ext uri="{FF2B5EF4-FFF2-40B4-BE49-F238E27FC236}">
                <a16:creationId xmlns:a16="http://schemas.microsoft.com/office/drawing/2014/main" id="{5A463D60-DB33-4D3A-A911-111CBEFAD47B}"/>
              </a:ext>
            </a:extLst>
          </p:cNvPr>
          <p:cNvSpPr txBox="1">
            <a:spLocks/>
          </p:cNvSpPr>
          <p:nvPr/>
        </p:nvSpPr>
        <p:spPr>
          <a:xfrm>
            <a:off x="343847" y="1020596"/>
            <a:ext cx="11513191" cy="418796"/>
          </a:xfrm>
          <a:prstGeom prst="rect">
            <a:avLst/>
          </a:prstGeom>
        </p:spPr>
        <p:txBody>
          <a:bodyPr wrap="square"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684"/>
              </a:spcBef>
            </a:pPr>
            <a:r>
              <a:rPr lang="fr-CH" sz="2400" b="1" dirty="0">
                <a:solidFill>
                  <a:srgbClr val="2D509F"/>
                </a:solidFill>
                <a:latin typeface="Calibri" panose="020F0502020204030204" pitchFamily="34" charset="0"/>
              </a:rPr>
              <a:t>VISION INDUSTRIELLE ET FLEXIBILITÉ DANS L’AUTOMATISATION</a:t>
            </a:r>
          </a:p>
        </p:txBody>
      </p:sp>
      <p:sp>
        <p:nvSpPr>
          <p:cNvPr id="4" name="Text Box 858">
            <a:extLst>
              <a:ext uri="{FF2B5EF4-FFF2-40B4-BE49-F238E27FC236}">
                <a16:creationId xmlns:a16="http://schemas.microsoft.com/office/drawing/2014/main" id="{E6E67F3B-386D-49B6-B00C-BF7D8DDC0278}"/>
              </a:ext>
            </a:extLst>
          </p:cNvPr>
          <p:cNvSpPr txBox="1">
            <a:spLocks noChangeArrowheads="1"/>
          </p:cNvSpPr>
          <p:nvPr/>
        </p:nvSpPr>
        <p:spPr bwMode="auto">
          <a:xfrm>
            <a:off x="322226" y="1473654"/>
            <a:ext cx="6802473" cy="51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eaLnBrk="0" fontAlgn="base" hangingPunct="0">
              <a:spcBef>
                <a:spcPct val="0"/>
              </a:spcBef>
              <a:spcAft>
                <a:spcPct val="0"/>
              </a:spcAft>
              <a:defRPr sz="1600">
                <a:solidFill>
                  <a:srgbClr val="000000"/>
                </a:solidFill>
                <a:latin typeface="Arial" charset="0"/>
              </a:defRPr>
            </a:lvl6pPr>
            <a:lvl7pPr marL="2971800" indent="-228600" eaLnBrk="0" fontAlgn="base" hangingPunct="0">
              <a:spcBef>
                <a:spcPct val="0"/>
              </a:spcBef>
              <a:spcAft>
                <a:spcPct val="0"/>
              </a:spcAft>
              <a:defRPr sz="1600">
                <a:solidFill>
                  <a:srgbClr val="000000"/>
                </a:solidFill>
                <a:latin typeface="Arial" charset="0"/>
              </a:defRPr>
            </a:lvl7pPr>
            <a:lvl8pPr marL="3429000" indent="-228600" eaLnBrk="0" fontAlgn="base" hangingPunct="0">
              <a:spcBef>
                <a:spcPct val="0"/>
              </a:spcBef>
              <a:spcAft>
                <a:spcPct val="0"/>
              </a:spcAft>
              <a:defRPr sz="1600">
                <a:solidFill>
                  <a:srgbClr val="000000"/>
                </a:solidFill>
                <a:latin typeface="Arial" charset="0"/>
              </a:defRPr>
            </a:lvl8pPr>
            <a:lvl9pPr marL="3886200" indent="-228600" eaLnBrk="0" fontAlgn="base" hangingPunct="0">
              <a:spcBef>
                <a:spcPct val="0"/>
              </a:spcBef>
              <a:spcAft>
                <a:spcPct val="0"/>
              </a:spcAft>
              <a:defRPr sz="1600">
                <a:solidFill>
                  <a:srgbClr val="000000"/>
                </a:solidFill>
                <a:latin typeface="Arial" charset="0"/>
              </a:defRPr>
            </a:lvl9pPr>
          </a:lstStyle>
          <a:p>
            <a:pPr>
              <a:lnSpc>
                <a:spcPts val="2000"/>
              </a:lnSpc>
              <a:spcBef>
                <a:spcPct val="50000"/>
              </a:spcBef>
            </a:pPr>
            <a:r>
              <a:rPr lang="fr-CH" altLang="fr-FR" sz="2000" kern="0" spc="-46" dirty="0">
                <a:solidFill>
                  <a:srgbClr val="2D509F"/>
                </a:solidFill>
                <a:latin typeface="Calibri" panose="020F0502020204030204" pitchFamily="34" charset="0"/>
              </a:rPr>
              <a:t>L'intégration de systèmes vision, points communs de ces équipements et de ces solutions</a:t>
            </a:r>
          </a:p>
        </p:txBody>
      </p:sp>
      <p:pic>
        <p:nvPicPr>
          <p:cNvPr id="23" name="Image 22">
            <a:extLst>
              <a:ext uri="{FF2B5EF4-FFF2-40B4-BE49-F238E27FC236}">
                <a16:creationId xmlns:a16="http://schemas.microsoft.com/office/drawing/2014/main" id="{CC91E398-E286-4FCA-BBB3-2B02EDC27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0882" y="1473654"/>
            <a:ext cx="2829193" cy="2851646"/>
          </a:xfrm>
          <a:prstGeom prst="rect">
            <a:avLst/>
          </a:prstGeom>
        </p:spPr>
      </p:pic>
      <p:pic>
        <p:nvPicPr>
          <p:cNvPr id="13" name="Image 12">
            <a:extLst>
              <a:ext uri="{FF2B5EF4-FFF2-40B4-BE49-F238E27FC236}">
                <a16:creationId xmlns:a16="http://schemas.microsoft.com/office/drawing/2014/main" id="{3FC9CE45-ED61-4759-ACA1-A0A4405CAD4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44487" y="6815"/>
            <a:ext cx="1361626" cy="637200"/>
          </a:xfrm>
          <a:prstGeom prst="rect">
            <a:avLst/>
          </a:prstGeom>
        </p:spPr>
      </p:pic>
    </p:spTree>
    <p:extLst>
      <p:ext uri="{BB962C8B-B14F-4D97-AF65-F5344CB8AC3E}">
        <p14:creationId xmlns:p14="http://schemas.microsoft.com/office/powerpoint/2010/main" val="1917564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4">
            <a:extLst>
              <a:ext uri="{FF2B5EF4-FFF2-40B4-BE49-F238E27FC236}">
                <a16:creationId xmlns:a16="http://schemas.microsoft.com/office/drawing/2014/main" id="{5A463D60-DB33-4D3A-A911-111CBEFAD47B}"/>
              </a:ext>
            </a:extLst>
          </p:cNvPr>
          <p:cNvSpPr txBox="1">
            <a:spLocks/>
          </p:cNvSpPr>
          <p:nvPr/>
        </p:nvSpPr>
        <p:spPr>
          <a:xfrm>
            <a:off x="343847" y="1020596"/>
            <a:ext cx="11513191" cy="418796"/>
          </a:xfrm>
          <a:prstGeom prst="rect">
            <a:avLst/>
          </a:prstGeom>
        </p:spPr>
        <p:txBody>
          <a:bodyPr wrap="square"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684"/>
              </a:spcBef>
            </a:pPr>
            <a:r>
              <a:rPr lang="fr-CH" sz="2400" b="1" dirty="0">
                <a:solidFill>
                  <a:srgbClr val="2D509F"/>
                </a:solidFill>
                <a:latin typeface="Calibri" panose="020F0502020204030204" pitchFamily="34" charset="0"/>
              </a:rPr>
              <a:t>VISION INDUSTRIELLE ET FLEXIBILITÉ DANS L’AUTOMATISATION</a:t>
            </a:r>
          </a:p>
        </p:txBody>
      </p:sp>
      <p:sp>
        <p:nvSpPr>
          <p:cNvPr id="4" name="Text Box 858">
            <a:extLst>
              <a:ext uri="{FF2B5EF4-FFF2-40B4-BE49-F238E27FC236}">
                <a16:creationId xmlns:a16="http://schemas.microsoft.com/office/drawing/2014/main" id="{E6E67F3B-386D-49B6-B00C-BF7D8DDC0278}"/>
              </a:ext>
            </a:extLst>
          </p:cNvPr>
          <p:cNvSpPr txBox="1">
            <a:spLocks noChangeArrowheads="1"/>
          </p:cNvSpPr>
          <p:nvPr/>
        </p:nvSpPr>
        <p:spPr bwMode="auto">
          <a:xfrm>
            <a:off x="322226" y="1473654"/>
            <a:ext cx="6802473" cy="1516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eaLnBrk="0" fontAlgn="base" hangingPunct="0">
              <a:spcBef>
                <a:spcPct val="0"/>
              </a:spcBef>
              <a:spcAft>
                <a:spcPct val="0"/>
              </a:spcAft>
              <a:defRPr sz="1600">
                <a:solidFill>
                  <a:srgbClr val="000000"/>
                </a:solidFill>
                <a:latin typeface="Arial" charset="0"/>
              </a:defRPr>
            </a:lvl6pPr>
            <a:lvl7pPr marL="2971800" indent="-228600" eaLnBrk="0" fontAlgn="base" hangingPunct="0">
              <a:spcBef>
                <a:spcPct val="0"/>
              </a:spcBef>
              <a:spcAft>
                <a:spcPct val="0"/>
              </a:spcAft>
              <a:defRPr sz="1600">
                <a:solidFill>
                  <a:srgbClr val="000000"/>
                </a:solidFill>
                <a:latin typeface="Arial" charset="0"/>
              </a:defRPr>
            </a:lvl7pPr>
            <a:lvl8pPr marL="3429000" indent="-228600" eaLnBrk="0" fontAlgn="base" hangingPunct="0">
              <a:spcBef>
                <a:spcPct val="0"/>
              </a:spcBef>
              <a:spcAft>
                <a:spcPct val="0"/>
              </a:spcAft>
              <a:defRPr sz="1600">
                <a:solidFill>
                  <a:srgbClr val="000000"/>
                </a:solidFill>
                <a:latin typeface="Arial" charset="0"/>
              </a:defRPr>
            </a:lvl8pPr>
            <a:lvl9pPr marL="3886200" indent="-228600" eaLnBrk="0" fontAlgn="base" hangingPunct="0">
              <a:spcBef>
                <a:spcPct val="0"/>
              </a:spcBef>
              <a:spcAft>
                <a:spcPct val="0"/>
              </a:spcAft>
              <a:defRPr sz="1600">
                <a:solidFill>
                  <a:srgbClr val="000000"/>
                </a:solidFill>
                <a:latin typeface="Arial" charset="0"/>
              </a:defRPr>
            </a:lvl9pPr>
          </a:lstStyle>
          <a:p>
            <a:pPr>
              <a:lnSpc>
                <a:spcPts val="2000"/>
              </a:lnSpc>
              <a:spcBef>
                <a:spcPct val="50000"/>
              </a:spcBef>
            </a:pPr>
            <a:r>
              <a:rPr lang="fr-CH" altLang="fr-FR" sz="2000" kern="0" spc="-46" dirty="0">
                <a:solidFill>
                  <a:srgbClr val="2D509F"/>
                </a:solidFill>
                <a:latin typeface="Calibri" panose="020F0502020204030204" pitchFamily="34" charset="0"/>
              </a:rPr>
              <a:t>L'intégration de systèmes vision, points communs de ces équipements et de ces solutions</a:t>
            </a:r>
          </a:p>
          <a:p>
            <a:pPr marL="287984" lvl="1" indent="-287984">
              <a:lnSpc>
                <a:spcPts val="1800"/>
              </a:lnSpc>
              <a:spcBef>
                <a:spcPts val="1200"/>
              </a:spcBef>
              <a:buClr>
                <a:srgbClr val="E9531E"/>
              </a:buClr>
              <a:buFont typeface="Wingdings" panose="05000000000000000000" pitchFamily="2" charset="2"/>
              <a:buChar char=""/>
            </a:pPr>
            <a:r>
              <a:rPr lang="fr-CH" altLang="fr-FR" sz="1800" dirty="0">
                <a:latin typeface="Calibri" panose="020F0502020204030204" pitchFamily="34" charset="0"/>
                <a:cs typeface="Calibri" panose="020F0502020204030204" pitchFamily="34" charset="0"/>
              </a:rPr>
              <a:t>Reconnaissance des microcomposants avec détection de leur position et leur orientation</a:t>
            </a:r>
          </a:p>
          <a:p>
            <a:pPr marL="287984" lvl="1" indent="-287984">
              <a:lnSpc>
                <a:spcPts val="1800"/>
              </a:lnSpc>
              <a:spcBef>
                <a:spcPts val="1200"/>
              </a:spcBef>
              <a:buClr>
                <a:srgbClr val="E9531E"/>
              </a:buClr>
              <a:buFont typeface="Wingdings" panose="05000000000000000000" pitchFamily="2" charset="2"/>
              <a:buChar char=""/>
            </a:pPr>
            <a:endParaRPr lang="fr-FR" altLang="fr-FR" sz="1800" dirty="0">
              <a:latin typeface="Calibri" panose="020F0502020204030204" pitchFamily="34" charset="0"/>
              <a:cs typeface="Calibri" panose="020F0502020204030204" pitchFamily="34" charset="0"/>
            </a:endParaRPr>
          </a:p>
        </p:txBody>
      </p:sp>
      <p:pic>
        <p:nvPicPr>
          <p:cNvPr id="23" name="Image 22">
            <a:extLst>
              <a:ext uri="{FF2B5EF4-FFF2-40B4-BE49-F238E27FC236}">
                <a16:creationId xmlns:a16="http://schemas.microsoft.com/office/drawing/2014/main" id="{CC91E398-E286-4FCA-BBB3-2B02EDC27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0882" y="1473654"/>
            <a:ext cx="2829193" cy="2851646"/>
          </a:xfrm>
          <a:prstGeom prst="rect">
            <a:avLst/>
          </a:prstGeom>
        </p:spPr>
      </p:pic>
      <p:pic>
        <p:nvPicPr>
          <p:cNvPr id="13" name="Image 12">
            <a:extLst>
              <a:ext uri="{FF2B5EF4-FFF2-40B4-BE49-F238E27FC236}">
                <a16:creationId xmlns:a16="http://schemas.microsoft.com/office/drawing/2014/main" id="{3FC9CE45-ED61-4759-ACA1-A0A4405CAD4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44487" y="6815"/>
            <a:ext cx="1361626" cy="637200"/>
          </a:xfrm>
          <a:prstGeom prst="rect">
            <a:avLst/>
          </a:prstGeom>
        </p:spPr>
      </p:pic>
      <p:pic>
        <p:nvPicPr>
          <p:cNvPr id="14" name="Picture 2">
            <a:extLst>
              <a:ext uri="{FF2B5EF4-FFF2-40B4-BE49-F238E27FC236}">
                <a16:creationId xmlns:a16="http://schemas.microsoft.com/office/drawing/2014/main" id="{F92C7291-CBE8-4B0F-B272-BF7313F88F9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343847" y="4577144"/>
            <a:ext cx="2401868" cy="1225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3997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4">
            <a:extLst>
              <a:ext uri="{FF2B5EF4-FFF2-40B4-BE49-F238E27FC236}">
                <a16:creationId xmlns:a16="http://schemas.microsoft.com/office/drawing/2014/main" id="{5A463D60-DB33-4D3A-A911-111CBEFAD47B}"/>
              </a:ext>
            </a:extLst>
          </p:cNvPr>
          <p:cNvSpPr txBox="1">
            <a:spLocks/>
          </p:cNvSpPr>
          <p:nvPr/>
        </p:nvSpPr>
        <p:spPr>
          <a:xfrm>
            <a:off x="343847" y="1020596"/>
            <a:ext cx="11513191" cy="418796"/>
          </a:xfrm>
          <a:prstGeom prst="rect">
            <a:avLst/>
          </a:prstGeom>
        </p:spPr>
        <p:txBody>
          <a:bodyPr wrap="square"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684"/>
              </a:spcBef>
            </a:pPr>
            <a:r>
              <a:rPr lang="fr-CH" sz="2400" b="1" dirty="0">
                <a:solidFill>
                  <a:srgbClr val="2D509F"/>
                </a:solidFill>
                <a:latin typeface="Calibri" panose="020F0502020204030204" pitchFamily="34" charset="0"/>
              </a:rPr>
              <a:t>VISION INDUSTRIELLE ET FLEXIBILITÉ DANS L’AUTOMATISATION</a:t>
            </a:r>
          </a:p>
        </p:txBody>
      </p:sp>
      <p:sp>
        <p:nvSpPr>
          <p:cNvPr id="4" name="Text Box 858">
            <a:extLst>
              <a:ext uri="{FF2B5EF4-FFF2-40B4-BE49-F238E27FC236}">
                <a16:creationId xmlns:a16="http://schemas.microsoft.com/office/drawing/2014/main" id="{E6E67F3B-386D-49B6-B00C-BF7D8DDC0278}"/>
              </a:ext>
            </a:extLst>
          </p:cNvPr>
          <p:cNvSpPr txBox="1">
            <a:spLocks noChangeArrowheads="1"/>
          </p:cNvSpPr>
          <p:nvPr/>
        </p:nvSpPr>
        <p:spPr bwMode="auto">
          <a:xfrm>
            <a:off x="322226" y="1473654"/>
            <a:ext cx="6802473" cy="190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eaLnBrk="0" fontAlgn="base" hangingPunct="0">
              <a:spcBef>
                <a:spcPct val="0"/>
              </a:spcBef>
              <a:spcAft>
                <a:spcPct val="0"/>
              </a:spcAft>
              <a:defRPr sz="1600">
                <a:solidFill>
                  <a:srgbClr val="000000"/>
                </a:solidFill>
                <a:latin typeface="Arial" charset="0"/>
              </a:defRPr>
            </a:lvl6pPr>
            <a:lvl7pPr marL="2971800" indent="-228600" eaLnBrk="0" fontAlgn="base" hangingPunct="0">
              <a:spcBef>
                <a:spcPct val="0"/>
              </a:spcBef>
              <a:spcAft>
                <a:spcPct val="0"/>
              </a:spcAft>
              <a:defRPr sz="1600">
                <a:solidFill>
                  <a:srgbClr val="000000"/>
                </a:solidFill>
                <a:latin typeface="Arial" charset="0"/>
              </a:defRPr>
            </a:lvl7pPr>
            <a:lvl8pPr marL="3429000" indent="-228600" eaLnBrk="0" fontAlgn="base" hangingPunct="0">
              <a:spcBef>
                <a:spcPct val="0"/>
              </a:spcBef>
              <a:spcAft>
                <a:spcPct val="0"/>
              </a:spcAft>
              <a:defRPr sz="1600">
                <a:solidFill>
                  <a:srgbClr val="000000"/>
                </a:solidFill>
                <a:latin typeface="Arial" charset="0"/>
              </a:defRPr>
            </a:lvl8pPr>
            <a:lvl9pPr marL="3886200" indent="-228600" eaLnBrk="0" fontAlgn="base" hangingPunct="0">
              <a:spcBef>
                <a:spcPct val="0"/>
              </a:spcBef>
              <a:spcAft>
                <a:spcPct val="0"/>
              </a:spcAft>
              <a:defRPr sz="1600">
                <a:solidFill>
                  <a:srgbClr val="000000"/>
                </a:solidFill>
                <a:latin typeface="Arial" charset="0"/>
              </a:defRPr>
            </a:lvl9pPr>
          </a:lstStyle>
          <a:p>
            <a:pPr>
              <a:lnSpc>
                <a:spcPts val="2000"/>
              </a:lnSpc>
              <a:spcBef>
                <a:spcPct val="50000"/>
              </a:spcBef>
            </a:pPr>
            <a:r>
              <a:rPr lang="fr-CH" altLang="fr-FR" sz="2000" kern="0" spc="-46" dirty="0">
                <a:solidFill>
                  <a:srgbClr val="2D509F"/>
                </a:solidFill>
                <a:latin typeface="Calibri" panose="020F0502020204030204" pitchFamily="34" charset="0"/>
              </a:rPr>
              <a:t>L'intégration de systèmes vision, points communs de ces équipements et de ces solutions</a:t>
            </a:r>
          </a:p>
          <a:p>
            <a:pPr marL="287984" lvl="1" indent="-287984">
              <a:lnSpc>
                <a:spcPts val="1800"/>
              </a:lnSpc>
              <a:spcBef>
                <a:spcPts val="1200"/>
              </a:spcBef>
              <a:buClr>
                <a:srgbClr val="E9531E"/>
              </a:buClr>
              <a:buFont typeface="Wingdings" panose="05000000000000000000" pitchFamily="2" charset="2"/>
              <a:buChar char=""/>
            </a:pPr>
            <a:r>
              <a:rPr lang="fr-CH" altLang="fr-FR" sz="1800" dirty="0">
                <a:latin typeface="Calibri" panose="020F0502020204030204" pitchFamily="34" charset="0"/>
                <a:cs typeface="Calibri" panose="020F0502020204030204" pitchFamily="34" charset="0"/>
              </a:rPr>
              <a:t>Reconnaissance des microcomposants avec détection de leur position et leur orientation</a:t>
            </a:r>
          </a:p>
          <a:p>
            <a:pPr marL="287984" lvl="1" indent="-287984">
              <a:lnSpc>
                <a:spcPts val="1800"/>
              </a:lnSpc>
              <a:spcBef>
                <a:spcPts val="1200"/>
              </a:spcBef>
              <a:buClr>
                <a:srgbClr val="E9531E"/>
              </a:buClr>
              <a:buFont typeface="Wingdings" panose="05000000000000000000" pitchFamily="2" charset="2"/>
              <a:buChar char=""/>
            </a:pPr>
            <a:r>
              <a:rPr lang="fr-CH" altLang="fr-FR" sz="1800" dirty="0">
                <a:latin typeface="Calibri" panose="020F0502020204030204" pitchFamily="34" charset="0"/>
                <a:cs typeface="Calibri" panose="020F0502020204030204" pitchFamily="34" charset="0"/>
              </a:rPr>
              <a:t>Mesures et contrôles dimensionnels</a:t>
            </a:r>
          </a:p>
          <a:p>
            <a:pPr marL="287984" lvl="1" indent="-287984">
              <a:lnSpc>
                <a:spcPts val="1800"/>
              </a:lnSpc>
              <a:spcBef>
                <a:spcPts val="1200"/>
              </a:spcBef>
              <a:buClr>
                <a:srgbClr val="E9531E"/>
              </a:buClr>
              <a:buFont typeface="Wingdings" panose="05000000000000000000" pitchFamily="2" charset="2"/>
              <a:buChar char=""/>
            </a:pPr>
            <a:endParaRPr lang="fr-FR" altLang="fr-FR" sz="1800" dirty="0">
              <a:latin typeface="Calibri" panose="020F0502020204030204" pitchFamily="34" charset="0"/>
              <a:cs typeface="Calibri" panose="020F0502020204030204" pitchFamily="34" charset="0"/>
            </a:endParaRPr>
          </a:p>
        </p:txBody>
      </p:sp>
      <p:pic>
        <p:nvPicPr>
          <p:cNvPr id="23" name="Image 22">
            <a:extLst>
              <a:ext uri="{FF2B5EF4-FFF2-40B4-BE49-F238E27FC236}">
                <a16:creationId xmlns:a16="http://schemas.microsoft.com/office/drawing/2014/main" id="{CC91E398-E286-4FCA-BBB3-2B02EDC27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0882" y="1473654"/>
            <a:ext cx="2829193" cy="2851646"/>
          </a:xfrm>
          <a:prstGeom prst="rect">
            <a:avLst/>
          </a:prstGeom>
        </p:spPr>
      </p:pic>
      <p:pic>
        <p:nvPicPr>
          <p:cNvPr id="13" name="Image 12">
            <a:extLst>
              <a:ext uri="{FF2B5EF4-FFF2-40B4-BE49-F238E27FC236}">
                <a16:creationId xmlns:a16="http://schemas.microsoft.com/office/drawing/2014/main" id="{3FC9CE45-ED61-4759-ACA1-A0A4405CAD4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44487" y="6815"/>
            <a:ext cx="1361626" cy="637200"/>
          </a:xfrm>
          <a:prstGeom prst="rect">
            <a:avLst/>
          </a:prstGeom>
        </p:spPr>
      </p:pic>
      <p:pic>
        <p:nvPicPr>
          <p:cNvPr id="14" name="Picture 2">
            <a:extLst>
              <a:ext uri="{FF2B5EF4-FFF2-40B4-BE49-F238E27FC236}">
                <a16:creationId xmlns:a16="http://schemas.microsoft.com/office/drawing/2014/main" id="{534735AE-87D3-46BF-A787-86A5DE85481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343847" y="4577144"/>
            <a:ext cx="2401868" cy="1225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Image 14">
            <a:extLst>
              <a:ext uri="{FF2B5EF4-FFF2-40B4-BE49-F238E27FC236}">
                <a16:creationId xmlns:a16="http://schemas.microsoft.com/office/drawing/2014/main" id="{DAC4A016-0B72-44F9-8A8A-92A8FA99D2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3104" y="4578517"/>
            <a:ext cx="1713600" cy="1224000"/>
          </a:xfrm>
          <a:prstGeom prst="rect">
            <a:avLst/>
          </a:prstGeom>
        </p:spPr>
      </p:pic>
    </p:spTree>
    <p:extLst>
      <p:ext uri="{BB962C8B-B14F-4D97-AF65-F5344CB8AC3E}">
        <p14:creationId xmlns:p14="http://schemas.microsoft.com/office/powerpoint/2010/main" val="3759265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4">
            <a:extLst>
              <a:ext uri="{FF2B5EF4-FFF2-40B4-BE49-F238E27FC236}">
                <a16:creationId xmlns:a16="http://schemas.microsoft.com/office/drawing/2014/main" id="{5A463D60-DB33-4D3A-A911-111CBEFAD47B}"/>
              </a:ext>
            </a:extLst>
          </p:cNvPr>
          <p:cNvSpPr txBox="1">
            <a:spLocks/>
          </p:cNvSpPr>
          <p:nvPr/>
        </p:nvSpPr>
        <p:spPr>
          <a:xfrm>
            <a:off x="343847" y="1020596"/>
            <a:ext cx="11513191" cy="418796"/>
          </a:xfrm>
          <a:prstGeom prst="rect">
            <a:avLst/>
          </a:prstGeom>
        </p:spPr>
        <p:txBody>
          <a:bodyPr wrap="square"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684"/>
              </a:spcBef>
            </a:pPr>
            <a:r>
              <a:rPr lang="fr-CH" sz="2400" b="1" dirty="0">
                <a:solidFill>
                  <a:srgbClr val="2D509F"/>
                </a:solidFill>
                <a:latin typeface="Calibri" panose="020F0502020204030204" pitchFamily="34" charset="0"/>
              </a:rPr>
              <a:t>VISION INDUSTRIELLE ET FLEXIBILITÉ DANS L’AUTOMATISATION</a:t>
            </a:r>
          </a:p>
        </p:txBody>
      </p:sp>
      <p:sp>
        <p:nvSpPr>
          <p:cNvPr id="4" name="Text Box 858">
            <a:extLst>
              <a:ext uri="{FF2B5EF4-FFF2-40B4-BE49-F238E27FC236}">
                <a16:creationId xmlns:a16="http://schemas.microsoft.com/office/drawing/2014/main" id="{E6E67F3B-386D-49B6-B00C-BF7D8DDC0278}"/>
              </a:ext>
            </a:extLst>
          </p:cNvPr>
          <p:cNvSpPr txBox="1">
            <a:spLocks noChangeArrowheads="1"/>
          </p:cNvSpPr>
          <p:nvPr/>
        </p:nvSpPr>
        <p:spPr bwMode="auto">
          <a:xfrm>
            <a:off x="322226" y="1473654"/>
            <a:ext cx="6802473" cy="190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eaLnBrk="0" fontAlgn="base" hangingPunct="0">
              <a:spcBef>
                <a:spcPct val="0"/>
              </a:spcBef>
              <a:spcAft>
                <a:spcPct val="0"/>
              </a:spcAft>
              <a:defRPr sz="1600">
                <a:solidFill>
                  <a:srgbClr val="000000"/>
                </a:solidFill>
                <a:latin typeface="Arial" charset="0"/>
              </a:defRPr>
            </a:lvl6pPr>
            <a:lvl7pPr marL="2971800" indent="-228600" eaLnBrk="0" fontAlgn="base" hangingPunct="0">
              <a:spcBef>
                <a:spcPct val="0"/>
              </a:spcBef>
              <a:spcAft>
                <a:spcPct val="0"/>
              </a:spcAft>
              <a:defRPr sz="1600">
                <a:solidFill>
                  <a:srgbClr val="000000"/>
                </a:solidFill>
                <a:latin typeface="Arial" charset="0"/>
              </a:defRPr>
            </a:lvl7pPr>
            <a:lvl8pPr marL="3429000" indent="-228600" eaLnBrk="0" fontAlgn="base" hangingPunct="0">
              <a:spcBef>
                <a:spcPct val="0"/>
              </a:spcBef>
              <a:spcAft>
                <a:spcPct val="0"/>
              </a:spcAft>
              <a:defRPr sz="1600">
                <a:solidFill>
                  <a:srgbClr val="000000"/>
                </a:solidFill>
                <a:latin typeface="Arial" charset="0"/>
              </a:defRPr>
            </a:lvl8pPr>
            <a:lvl9pPr marL="3886200" indent="-228600" eaLnBrk="0" fontAlgn="base" hangingPunct="0">
              <a:spcBef>
                <a:spcPct val="0"/>
              </a:spcBef>
              <a:spcAft>
                <a:spcPct val="0"/>
              </a:spcAft>
              <a:defRPr sz="1600">
                <a:solidFill>
                  <a:srgbClr val="000000"/>
                </a:solidFill>
                <a:latin typeface="Arial" charset="0"/>
              </a:defRPr>
            </a:lvl9pPr>
          </a:lstStyle>
          <a:p>
            <a:pPr>
              <a:lnSpc>
                <a:spcPts val="2000"/>
              </a:lnSpc>
              <a:spcBef>
                <a:spcPct val="50000"/>
              </a:spcBef>
            </a:pPr>
            <a:r>
              <a:rPr lang="fr-CH" altLang="fr-FR" sz="2000" kern="0" spc="-46" dirty="0">
                <a:solidFill>
                  <a:srgbClr val="2D509F"/>
                </a:solidFill>
                <a:latin typeface="Calibri" panose="020F0502020204030204" pitchFamily="34" charset="0"/>
              </a:rPr>
              <a:t>L'intégration de systèmes vision, points communs de ces équipements et de ces solutions</a:t>
            </a:r>
          </a:p>
          <a:p>
            <a:pPr marL="287984" lvl="1" indent="-287984">
              <a:lnSpc>
                <a:spcPts val="1800"/>
              </a:lnSpc>
              <a:spcBef>
                <a:spcPts val="1200"/>
              </a:spcBef>
              <a:buClr>
                <a:srgbClr val="E9531E"/>
              </a:buClr>
              <a:buFont typeface="Wingdings" panose="05000000000000000000" pitchFamily="2" charset="2"/>
              <a:buChar char=""/>
            </a:pPr>
            <a:r>
              <a:rPr lang="fr-CH" altLang="fr-FR" sz="1800" dirty="0">
                <a:latin typeface="Calibri" panose="020F0502020204030204" pitchFamily="34" charset="0"/>
                <a:cs typeface="Calibri" panose="020F0502020204030204" pitchFamily="34" charset="0"/>
              </a:rPr>
              <a:t>Reconnaissance des microcomposants avec détection de leur position et leur orientation</a:t>
            </a:r>
          </a:p>
          <a:p>
            <a:pPr marL="287984" lvl="1" indent="-287984">
              <a:lnSpc>
                <a:spcPts val="1800"/>
              </a:lnSpc>
              <a:spcBef>
                <a:spcPts val="1200"/>
              </a:spcBef>
              <a:buClr>
                <a:srgbClr val="E9531E"/>
              </a:buClr>
              <a:buFont typeface="Wingdings" panose="05000000000000000000" pitchFamily="2" charset="2"/>
              <a:buChar char=""/>
            </a:pPr>
            <a:r>
              <a:rPr lang="fr-CH" altLang="fr-FR" sz="1800" dirty="0">
                <a:latin typeface="Calibri" panose="020F0502020204030204" pitchFamily="34" charset="0"/>
                <a:cs typeface="Calibri" panose="020F0502020204030204" pitchFamily="34" charset="0"/>
              </a:rPr>
              <a:t>Mesures et contrôles dimensionnels</a:t>
            </a:r>
          </a:p>
          <a:p>
            <a:pPr marL="287984" lvl="1" indent="-287984">
              <a:lnSpc>
                <a:spcPts val="1800"/>
              </a:lnSpc>
              <a:spcBef>
                <a:spcPts val="1200"/>
              </a:spcBef>
              <a:buClr>
                <a:srgbClr val="E9531E"/>
              </a:buClr>
              <a:buFont typeface="Wingdings" panose="05000000000000000000" pitchFamily="2" charset="2"/>
              <a:buChar char=""/>
            </a:pPr>
            <a:r>
              <a:rPr lang="fr-FR" altLang="fr-FR" sz="1800" dirty="0">
                <a:latin typeface="Calibri" panose="020F0502020204030204" pitchFamily="34" charset="0"/>
                <a:cs typeface="Calibri" panose="020F0502020204030204" pitchFamily="34" charset="0"/>
              </a:rPr>
              <a:t>Vérification et mesures en temps réel en cours de processus</a:t>
            </a:r>
          </a:p>
        </p:txBody>
      </p:sp>
      <p:pic>
        <p:nvPicPr>
          <p:cNvPr id="23" name="Image 22">
            <a:extLst>
              <a:ext uri="{FF2B5EF4-FFF2-40B4-BE49-F238E27FC236}">
                <a16:creationId xmlns:a16="http://schemas.microsoft.com/office/drawing/2014/main" id="{CC91E398-E286-4FCA-BBB3-2B02EDC27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0882" y="1473654"/>
            <a:ext cx="2829193" cy="2851646"/>
          </a:xfrm>
          <a:prstGeom prst="rect">
            <a:avLst/>
          </a:prstGeom>
        </p:spPr>
      </p:pic>
      <p:pic>
        <p:nvPicPr>
          <p:cNvPr id="13" name="Image 12">
            <a:extLst>
              <a:ext uri="{FF2B5EF4-FFF2-40B4-BE49-F238E27FC236}">
                <a16:creationId xmlns:a16="http://schemas.microsoft.com/office/drawing/2014/main" id="{3FC9CE45-ED61-4759-ACA1-A0A4405CAD4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44487" y="6815"/>
            <a:ext cx="1361626" cy="637200"/>
          </a:xfrm>
          <a:prstGeom prst="rect">
            <a:avLst/>
          </a:prstGeom>
        </p:spPr>
      </p:pic>
      <p:pic>
        <p:nvPicPr>
          <p:cNvPr id="14" name="Picture 2">
            <a:extLst>
              <a:ext uri="{FF2B5EF4-FFF2-40B4-BE49-F238E27FC236}">
                <a16:creationId xmlns:a16="http://schemas.microsoft.com/office/drawing/2014/main" id="{97A6D3DB-FC9F-40A4-9CCC-81C359CB43A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343847" y="4577144"/>
            <a:ext cx="2401868" cy="1225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a:extLst>
              <a:ext uri="{FF2B5EF4-FFF2-40B4-BE49-F238E27FC236}">
                <a16:creationId xmlns:a16="http://schemas.microsoft.com/office/drawing/2014/main" id="{6B1736C2-C18C-4697-9F30-F988901BBF2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714093" y="4578517"/>
            <a:ext cx="1852410" cy="1224000"/>
          </a:xfrm>
          <a:prstGeom prst="rect">
            <a:avLst/>
          </a:prstGeom>
          <a:ln w="3175">
            <a:solidFill>
              <a:schemeClr val="tx1">
                <a:lumMod val="65000"/>
                <a:lumOff val="35000"/>
              </a:schemeClr>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Image 15">
            <a:extLst>
              <a:ext uri="{FF2B5EF4-FFF2-40B4-BE49-F238E27FC236}">
                <a16:creationId xmlns:a16="http://schemas.microsoft.com/office/drawing/2014/main" id="{BAEDC839-E261-4AB4-9216-AEB1A60378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73104" y="4578517"/>
            <a:ext cx="1713600" cy="1224000"/>
          </a:xfrm>
          <a:prstGeom prst="rect">
            <a:avLst/>
          </a:prstGeom>
        </p:spPr>
      </p:pic>
    </p:spTree>
    <p:extLst>
      <p:ext uri="{BB962C8B-B14F-4D97-AF65-F5344CB8AC3E}">
        <p14:creationId xmlns:p14="http://schemas.microsoft.com/office/powerpoint/2010/main" val="2062450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4">
            <a:extLst>
              <a:ext uri="{FF2B5EF4-FFF2-40B4-BE49-F238E27FC236}">
                <a16:creationId xmlns:a16="http://schemas.microsoft.com/office/drawing/2014/main" id="{5A463D60-DB33-4D3A-A911-111CBEFAD47B}"/>
              </a:ext>
            </a:extLst>
          </p:cNvPr>
          <p:cNvSpPr txBox="1">
            <a:spLocks/>
          </p:cNvSpPr>
          <p:nvPr/>
        </p:nvSpPr>
        <p:spPr>
          <a:xfrm>
            <a:off x="343847" y="1020596"/>
            <a:ext cx="11513191" cy="418796"/>
          </a:xfrm>
          <a:prstGeom prst="rect">
            <a:avLst/>
          </a:prstGeom>
        </p:spPr>
        <p:txBody>
          <a:bodyPr wrap="square"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684"/>
              </a:spcBef>
            </a:pPr>
            <a:r>
              <a:rPr lang="fr-CH" sz="2400" b="1" dirty="0">
                <a:solidFill>
                  <a:srgbClr val="2D509F"/>
                </a:solidFill>
                <a:latin typeface="Calibri" panose="020F0502020204030204" pitchFamily="34" charset="0"/>
              </a:rPr>
              <a:t>VISION INDUSTRIELLE ET FLEXIBILITÉ DANS L’AUTOMATISATION</a:t>
            </a:r>
          </a:p>
        </p:txBody>
      </p:sp>
      <p:sp>
        <p:nvSpPr>
          <p:cNvPr id="4" name="Text Box 858">
            <a:extLst>
              <a:ext uri="{FF2B5EF4-FFF2-40B4-BE49-F238E27FC236}">
                <a16:creationId xmlns:a16="http://schemas.microsoft.com/office/drawing/2014/main" id="{E6E67F3B-386D-49B6-B00C-BF7D8DDC0278}"/>
              </a:ext>
            </a:extLst>
          </p:cNvPr>
          <p:cNvSpPr txBox="1">
            <a:spLocks noChangeArrowheads="1"/>
          </p:cNvSpPr>
          <p:nvPr/>
        </p:nvSpPr>
        <p:spPr bwMode="auto">
          <a:xfrm>
            <a:off x="322226" y="1473654"/>
            <a:ext cx="6802473" cy="2670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eaLnBrk="0" fontAlgn="base" hangingPunct="0">
              <a:spcBef>
                <a:spcPct val="0"/>
              </a:spcBef>
              <a:spcAft>
                <a:spcPct val="0"/>
              </a:spcAft>
              <a:defRPr sz="1600">
                <a:solidFill>
                  <a:srgbClr val="000000"/>
                </a:solidFill>
                <a:latin typeface="Arial" charset="0"/>
              </a:defRPr>
            </a:lvl6pPr>
            <a:lvl7pPr marL="2971800" indent="-228600" eaLnBrk="0" fontAlgn="base" hangingPunct="0">
              <a:spcBef>
                <a:spcPct val="0"/>
              </a:spcBef>
              <a:spcAft>
                <a:spcPct val="0"/>
              </a:spcAft>
              <a:defRPr sz="1600">
                <a:solidFill>
                  <a:srgbClr val="000000"/>
                </a:solidFill>
                <a:latin typeface="Arial" charset="0"/>
              </a:defRPr>
            </a:lvl7pPr>
            <a:lvl8pPr marL="3429000" indent="-228600" eaLnBrk="0" fontAlgn="base" hangingPunct="0">
              <a:spcBef>
                <a:spcPct val="0"/>
              </a:spcBef>
              <a:spcAft>
                <a:spcPct val="0"/>
              </a:spcAft>
              <a:defRPr sz="1600">
                <a:solidFill>
                  <a:srgbClr val="000000"/>
                </a:solidFill>
                <a:latin typeface="Arial" charset="0"/>
              </a:defRPr>
            </a:lvl8pPr>
            <a:lvl9pPr marL="3886200" indent="-228600" eaLnBrk="0" fontAlgn="base" hangingPunct="0">
              <a:spcBef>
                <a:spcPct val="0"/>
              </a:spcBef>
              <a:spcAft>
                <a:spcPct val="0"/>
              </a:spcAft>
              <a:defRPr sz="1600">
                <a:solidFill>
                  <a:srgbClr val="000000"/>
                </a:solidFill>
                <a:latin typeface="Arial" charset="0"/>
              </a:defRPr>
            </a:lvl9pPr>
          </a:lstStyle>
          <a:p>
            <a:pPr>
              <a:lnSpc>
                <a:spcPts val="2000"/>
              </a:lnSpc>
              <a:spcBef>
                <a:spcPct val="50000"/>
              </a:spcBef>
            </a:pPr>
            <a:r>
              <a:rPr lang="fr-CH" altLang="fr-FR" sz="2000" kern="0" spc="-46" dirty="0">
                <a:solidFill>
                  <a:srgbClr val="2D509F"/>
                </a:solidFill>
                <a:latin typeface="Calibri" panose="020F0502020204030204" pitchFamily="34" charset="0"/>
              </a:rPr>
              <a:t>L'intégration de systèmes vision, points communs de ces équipements et de ces solutions</a:t>
            </a:r>
          </a:p>
          <a:p>
            <a:pPr marL="287984" lvl="1" indent="-287984">
              <a:lnSpc>
                <a:spcPts val="1800"/>
              </a:lnSpc>
              <a:spcBef>
                <a:spcPts val="1200"/>
              </a:spcBef>
              <a:buClr>
                <a:srgbClr val="E9531E"/>
              </a:buClr>
              <a:buFont typeface="Wingdings" panose="05000000000000000000" pitchFamily="2" charset="2"/>
              <a:buChar char=""/>
            </a:pPr>
            <a:r>
              <a:rPr lang="fr-CH" altLang="fr-FR" sz="1800" dirty="0">
                <a:latin typeface="Calibri" panose="020F0502020204030204" pitchFamily="34" charset="0"/>
                <a:cs typeface="Calibri" panose="020F0502020204030204" pitchFamily="34" charset="0"/>
              </a:rPr>
              <a:t>Reconnaissance des microcomposants avec détection de leur position et leur orientation</a:t>
            </a:r>
          </a:p>
          <a:p>
            <a:pPr marL="287984" lvl="1" indent="-287984">
              <a:lnSpc>
                <a:spcPts val="1800"/>
              </a:lnSpc>
              <a:spcBef>
                <a:spcPts val="1200"/>
              </a:spcBef>
              <a:buClr>
                <a:srgbClr val="E9531E"/>
              </a:buClr>
              <a:buFont typeface="Wingdings" panose="05000000000000000000" pitchFamily="2" charset="2"/>
              <a:buChar char=""/>
            </a:pPr>
            <a:r>
              <a:rPr lang="fr-CH" altLang="fr-FR" sz="1800" dirty="0">
                <a:latin typeface="Calibri" panose="020F0502020204030204" pitchFamily="34" charset="0"/>
                <a:cs typeface="Calibri" panose="020F0502020204030204" pitchFamily="34" charset="0"/>
              </a:rPr>
              <a:t>Mesures et contrôles dimensionnels</a:t>
            </a:r>
          </a:p>
          <a:p>
            <a:pPr marL="287984" lvl="1" indent="-287984">
              <a:lnSpc>
                <a:spcPts val="1800"/>
              </a:lnSpc>
              <a:spcBef>
                <a:spcPts val="1200"/>
              </a:spcBef>
              <a:buClr>
                <a:srgbClr val="E9531E"/>
              </a:buClr>
              <a:buFont typeface="Wingdings" panose="05000000000000000000" pitchFamily="2" charset="2"/>
              <a:buChar char=""/>
            </a:pPr>
            <a:r>
              <a:rPr lang="fr-FR" altLang="fr-FR" sz="1800" dirty="0">
                <a:latin typeface="Calibri" panose="020F0502020204030204" pitchFamily="34" charset="0"/>
                <a:cs typeface="Calibri" panose="020F0502020204030204" pitchFamily="34" charset="0"/>
              </a:rPr>
              <a:t>Vérification et mesures en temps réel en cours de processus</a:t>
            </a:r>
          </a:p>
          <a:p>
            <a:pPr marL="287984" lvl="1" indent="-287984">
              <a:lnSpc>
                <a:spcPts val="1800"/>
              </a:lnSpc>
              <a:spcBef>
                <a:spcPts val="1200"/>
              </a:spcBef>
              <a:buClr>
                <a:srgbClr val="E9531E"/>
              </a:buClr>
              <a:buFont typeface="Wingdings" panose="05000000000000000000" pitchFamily="2" charset="2"/>
              <a:buChar char=""/>
            </a:pPr>
            <a:r>
              <a:rPr lang="fr-FR" altLang="fr-FR" sz="1800" dirty="0">
                <a:latin typeface="Calibri" panose="020F0502020204030204" pitchFamily="34" charset="0"/>
                <a:cs typeface="Calibri" panose="020F0502020204030204" pitchFamily="34" charset="0"/>
              </a:rPr>
              <a:t>Assistance Opératrice/eur en mode dynamique</a:t>
            </a:r>
          </a:p>
          <a:p>
            <a:pPr marL="287984" lvl="1" indent="-287984">
              <a:lnSpc>
                <a:spcPts val="1800"/>
              </a:lnSpc>
              <a:spcBef>
                <a:spcPts val="1200"/>
              </a:spcBef>
              <a:buClr>
                <a:srgbClr val="E9531E"/>
              </a:buClr>
              <a:buFont typeface="Wingdings" panose="05000000000000000000" pitchFamily="2" charset="2"/>
              <a:buChar char=""/>
            </a:pPr>
            <a:endParaRPr lang="fr-FR" altLang="fr-FR" sz="1800" dirty="0">
              <a:latin typeface="Calibri" panose="020F0502020204030204" pitchFamily="34" charset="0"/>
              <a:cs typeface="Calibri" panose="020F0502020204030204" pitchFamily="34" charset="0"/>
            </a:endParaRPr>
          </a:p>
        </p:txBody>
      </p:sp>
      <p:pic>
        <p:nvPicPr>
          <p:cNvPr id="23" name="Image 22">
            <a:extLst>
              <a:ext uri="{FF2B5EF4-FFF2-40B4-BE49-F238E27FC236}">
                <a16:creationId xmlns:a16="http://schemas.microsoft.com/office/drawing/2014/main" id="{CC91E398-E286-4FCA-BBB3-2B02EDC27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0882" y="1473654"/>
            <a:ext cx="2829193" cy="2851646"/>
          </a:xfrm>
          <a:prstGeom prst="rect">
            <a:avLst/>
          </a:prstGeom>
        </p:spPr>
      </p:pic>
      <p:pic>
        <p:nvPicPr>
          <p:cNvPr id="13" name="Image 12">
            <a:extLst>
              <a:ext uri="{FF2B5EF4-FFF2-40B4-BE49-F238E27FC236}">
                <a16:creationId xmlns:a16="http://schemas.microsoft.com/office/drawing/2014/main" id="{3FC9CE45-ED61-4759-ACA1-A0A4405CAD4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44487" y="6815"/>
            <a:ext cx="1361626" cy="637200"/>
          </a:xfrm>
          <a:prstGeom prst="rect">
            <a:avLst/>
          </a:prstGeom>
        </p:spPr>
      </p:pic>
      <p:pic>
        <p:nvPicPr>
          <p:cNvPr id="20" name="Picture 2">
            <a:extLst>
              <a:ext uri="{FF2B5EF4-FFF2-40B4-BE49-F238E27FC236}">
                <a16:creationId xmlns:a16="http://schemas.microsoft.com/office/drawing/2014/main" id="{7A4AA274-1791-42F4-A7E9-7B634BF9777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343847" y="4577144"/>
            <a:ext cx="2401868" cy="1225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a:extLst>
              <a:ext uri="{FF2B5EF4-FFF2-40B4-BE49-F238E27FC236}">
                <a16:creationId xmlns:a16="http://schemas.microsoft.com/office/drawing/2014/main" id="{7A67F320-DC5C-4048-A144-392ADB2F066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714093" y="4578517"/>
            <a:ext cx="1852410" cy="1224000"/>
          </a:xfrm>
          <a:prstGeom prst="rect">
            <a:avLst/>
          </a:prstGeom>
          <a:ln w="3175">
            <a:solidFill>
              <a:schemeClr val="tx1">
                <a:lumMod val="65000"/>
                <a:lumOff val="35000"/>
              </a:schemeClr>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Image 21">
            <a:extLst>
              <a:ext uri="{FF2B5EF4-FFF2-40B4-BE49-F238E27FC236}">
                <a16:creationId xmlns:a16="http://schemas.microsoft.com/office/drawing/2014/main" id="{9C6C30BE-FF8F-485F-92DA-B904A80972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73104" y="4578517"/>
            <a:ext cx="1713600" cy="1224000"/>
          </a:xfrm>
          <a:prstGeom prst="rect">
            <a:avLst/>
          </a:prstGeom>
        </p:spPr>
      </p:pic>
      <p:pic>
        <p:nvPicPr>
          <p:cNvPr id="28" name="Image 27">
            <a:extLst>
              <a:ext uri="{FF2B5EF4-FFF2-40B4-BE49-F238E27FC236}">
                <a16:creationId xmlns:a16="http://schemas.microsoft.com/office/drawing/2014/main" id="{629A4F24-926D-4DFC-8A0D-7F478C6DC5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93892" y="4578516"/>
            <a:ext cx="1917959" cy="1224001"/>
          </a:xfrm>
          <a:prstGeom prst="rect">
            <a:avLst/>
          </a:prstGeom>
        </p:spPr>
      </p:pic>
    </p:spTree>
    <p:extLst>
      <p:ext uri="{BB962C8B-B14F-4D97-AF65-F5344CB8AC3E}">
        <p14:creationId xmlns:p14="http://schemas.microsoft.com/office/powerpoint/2010/main" val="2769854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4">
            <a:extLst>
              <a:ext uri="{FF2B5EF4-FFF2-40B4-BE49-F238E27FC236}">
                <a16:creationId xmlns:a16="http://schemas.microsoft.com/office/drawing/2014/main" id="{5A463D60-DB33-4D3A-A911-111CBEFAD47B}"/>
              </a:ext>
            </a:extLst>
          </p:cNvPr>
          <p:cNvSpPr txBox="1">
            <a:spLocks/>
          </p:cNvSpPr>
          <p:nvPr/>
        </p:nvSpPr>
        <p:spPr>
          <a:xfrm>
            <a:off x="343847" y="1020596"/>
            <a:ext cx="11513191" cy="418796"/>
          </a:xfrm>
          <a:prstGeom prst="rect">
            <a:avLst/>
          </a:prstGeom>
        </p:spPr>
        <p:txBody>
          <a:bodyPr wrap="square"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684"/>
              </a:spcBef>
            </a:pPr>
            <a:r>
              <a:rPr lang="fr-CH" sz="2400" b="1" dirty="0">
                <a:solidFill>
                  <a:srgbClr val="2D509F"/>
                </a:solidFill>
                <a:latin typeface="Calibri" panose="020F0502020204030204" pitchFamily="34" charset="0"/>
              </a:rPr>
              <a:t>VISION INDUSTRIELLE ET FLEXIBILITÉ DANS L’AUTOMATISATION</a:t>
            </a:r>
          </a:p>
        </p:txBody>
      </p:sp>
      <p:sp>
        <p:nvSpPr>
          <p:cNvPr id="4" name="Text Box 858">
            <a:extLst>
              <a:ext uri="{FF2B5EF4-FFF2-40B4-BE49-F238E27FC236}">
                <a16:creationId xmlns:a16="http://schemas.microsoft.com/office/drawing/2014/main" id="{E6E67F3B-386D-49B6-B00C-BF7D8DDC0278}"/>
              </a:ext>
            </a:extLst>
          </p:cNvPr>
          <p:cNvSpPr txBox="1">
            <a:spLocks noChangeArrowheads="1"/>
          </p:cNvSpPr>
          <p:nvPr/>
        </p:nvSpPr>
        <p:spPr bwMode="auto">
          <a:xfrm>
            <a:off x="322226" y="1473654"/>
            <a:ext cx="6802473" cy="2670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eaLnBrk="0" fontAlgn="base" hangingPunct="0">
              <a:spcBef>
                <a:spcPct val="0"/>
              </a:spcBef>
              <a:spcAft>
                <a:spcPct val="0"/>
              </a:spcAft>
              <a:defRPr sz="1600">
                <a:solidFill>
                  <a:srgbClr val="000000"/>
                </a:solidFill>
                <a:latin typeface="Arial" charset="0"/>
              </a:defRPr>
            </a:lvl6pPr>
            <a:lvl7pPr marL="2971800" indent="-228600" eaLnBrk="0" fontAlgn="base" hangingPunct="0">
              <a:spcBef>
                <a:spcPct val="0"/>
              </a:spcBef>
              <a:spcAft>
                <a:spcPct val="0"/>
              </a:spcAft>
              <a:defRPr sz="1600">
                <a:solidFill>
                  <a:srgbClr val="000000"/>
                </a:solidFill>
                <a:latin typeface="Arial" charset="0"/>
              </a:defRPr>
            </a:lvl7pPr>
            <a:lvl8pPr marL="3429000" indent="-228600" eaLnBrk="0" fontAlgn="base" hangingPunct="0">
              <a:spcBef>
                <a:spcPct val="0"/>
              </a:spcBef>
              <a:spcAft>
                <a:spcPct val="0"/>
              </a:spcAft>
              <a:defRPr sz="1600">
                <a:solidFill>
                  <a:srgbClr val="000000"/>
                </a:solidFill>
                <a:latin typeface="Arial" charset="0"/>
              </a:defRPr>
            </a:lvl8pPr>
            <a:lvl9pPr marL="3886200" indent="-228600" eaLnBrk="0" fontAlgn="base" hangingPunct="0">
              <a:spcBef>
                <a:spcPct val="0"/>
              </a:spcBef>
              <a:spcAft>
                <a:spcPct val="0"/>
              </a:spcAft>
              <a:defRPr sz="1600">
                <a:solidFill>
                  <a:srgbClr val="000000"/>
                </a:solidFill>
                <a:latin typeface="Arial" charset="0"/>
              </a:defRPr>
            </a:lvl9pPr>
          </a:lstStyle>
          <a:p>
            <a:pPr>
              <a:lnSpc>
                <a:spcPts val="2000"/>
              </a:lnSpc>
              <a:spcBef>
                <a:spcPct val="50000"/>
              </a:spcBef>
            </a:pPr>
            <a:r>
              <a:rPr lang="fr-CH" altLang="fr-FR" sz="2000" kern="0" spc="-46" dirty="0">
                <a:solidFill>
                  <a:srgbClr val="2D509F"/>
                </a:solidFill>
                <a:latin typeface="Calibri" panose="020F0502020204030204" pitchFamily="34" charset="0"/>
              </a:rPr>
              <a:t>L'intégration de systèmes vision, points communs de ces équipements et de ces solutions</a:t>
            </a:r>
          </a:p>
          <a:p>
            <a:pPr marL="287984" lvl="1" indent="-287984">
              <a:lnSpc>
                <a:spcPts val="1800"/>
              </a:lnSpc>
              <a:spcBef>
                <a:spcPts val="1200"/>
              </a:spcBef>
              <a:buClr>
                <a:srgbClr val="E9531E"/>
              </a:buClr>
              <a:buFont typeface="Wingdings" panose="05000000000000000000" pitchFamily="2" charset="2"/>
              <a:buChar char=""/>
            </a:pPr>
            <a:r>
              <a:rPr lang="fr-CH" altLang="fr-FR" sz="1800" dirty="0">
                <a:latin typeface="Calibri" panose="020F0502020204030204" pitchFamily="34" charset="0"/>
                <a:cs typeface="Calibri" panose="020F0502020204030204" pitchFamily="34" charset="0"/>
              </a:rPr>
              <a:t>Reconnaissance des microcomposants avec détection de leur position et leur orientation</a:t>
            </a:r>
          </a:p>
          <a:p>
            <a:pPr marL="287984" lvl="1" indent="-287984">
              <a:lnSpc>
                <a:spcPts val="1800"/>
              </a:lnSpc>
              <a:spcBef>
                <a:spcPts val="1200"/>
              </a:spcBef>
              <a:buClr>
                <a:srgbClr val="E9531E"/>
              </a:buClr>
              <a:buFont typeface="Wingdings" panose="05000000000000000000" pitchFamily="2" charset="2"/>
              <a:buChar char=""/>
            </a:pPr>
            <a:r>
              <a:rPr lang="fr-CH" altLang="fr-FR" sz="1800" dirty="0">
                <a:latin typeface="Calibri" panose="020F0502020204030204" pitchFamily="34" charset="0"/>
                <a:cs typeface="Calibri" panose="020F0502020204030204" pitchFamily="34" charset="0"/>
              </a:rPr>
              <a:t>Mesures et contrôles dimensionnels</a:t>
            </a:r>
          </a:p>
          <a:p>
            <a:pPr marL="287984" lvl="1" indent="-287984">
              <a:lnSpc>
                <a:spcPts val="1800"/>
              </a:lnSpc>
              <a:spcBef>
                <a:spcPts val="1200"/>
              </a:spcBef>
              <a:buClr>
                <a:srgbClr val="E9531E"/>
              </a:buClr>
              <a:buFont typeface="Wingdings" panose="05000000000000000000" pitchFamily="2" charset="2"/>
              <a:buChar char=""/>
            </a:pPr>
            <a:r>
              <a:rPr lang="fr-FR" altLang="fr-FR" sz="1800" dirty="0">
                <a:latin typeface="Calibri" panose="020F0502020204030204" pitchFamily="34" charset="0"/>
                <a:cs typeface="Calibri" panose="020F0502020204030204" pitchFamily="34" charset="0"/>
              </a:rPr>
              <a:t>Vérification et mesures en temps réel en cours de processus</a:t>
            </a:r>
          </a:p>
          <a:p>
            <a:pPr marL="287984" lvl="1" indent="-287984">
              <a:lnSpc>
                <a:spcPts val="1800"/>
              </a:lnSpc>
              <a:spcBef>
                <a:spcPts val="1200"/>
              </a:spcBef>
              <a:buClr>
                <a:srgbClr val="E9531E"/>
              </a:buClr>
              <a:buFont typeface="Wingdings" panose="05000000000000000000" pitchFamily="2" charset="2"/>
              <a:buChar char=""/>
            </a:pPr>
            <a:r>
              <a:rPr lang="fr-FR" altLang="fr-FR" sz="1800" dirty="0">
                <a:latin typeface="Calibri" panose="020F0502020204030204" pitchFamily="34" charset="0"/>
                <a:cs typeface="Calibri" panose="020F0502020204030204" pitchFamily="34" charset="0"/>
              </a:rPr>
              <a:t>Assistance Opératrice/eur en mode dynamique</a:t>
            </a:r>
          </a:p>
          <a:p>
            <a:pPr marL="287984" lvl="1" indent="-287984">
              <a:lnSpc>
                <a:spcPts val="1800"/>
              </a:lnSpc>
              <a:spcBef>
                <a:spcPts val="1200"/>
              </a:spcBef>
              <a:buClr>
                <a:srgbClr val="E9531E"/>
              </a:buClr>
              <a:buFont typeface="Wingdings" panose="05000000000000000000" pitchFamily="2" charset="2"/>
              <a:buChar char=""/>
            </a:pPr>
            <a:r>
              <a:rPr lang="fr-CH" altLang="fr-FR" sz="1800" dirty="0">
                <a:latin typeface="Calibri" panose="020F0502020204030204" pitchFamily="34" charset="0"/>
                <a:cs typeface="Calibri" panose="020F0502020204030204" pitchFamily="34" charset="0"/>
              </a:rPr>
              <a:t>Reconnaissance et apprentissage de critères d'acceptation</a:t>
            </a:r>
          </a:p>
        </p:txBody>
      </p:sp>
      <p:pic>
        <p:nvPicPr>
          <p:cNvPr id="23" name="Image 22">
            <a:extLst>
              <a:ext uri="{FF2B5EF4-FFF2-40B4-BE49-F238E27FC236}">
                <a16:creationId xmlns:a16="http://schemas.microsoft.com/office/drawing/2014/main" id="{CC91E398-E286-4FCA-BBB3-2B02EDC27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0882" y="1473654"/>
            <a:ext cx="2829193" cy="2851646"/>
          </a:xfrm>
          <a:prstGeom prst="rect">
            <a:avLst/>
          </a:prstGeom>
        </p:spPr>
      </p:pic>
      <p:pic>
        <p:nvPicPr>
          <p:cNvPr id="13" name="Image 12">
            <a:extLst>
              <a:ext uri="{FF2B5EF4-FFF2-40B4-BE49-F238E27FC236}">
                <a16:creationId xmlns:a16="http://schemas.microsoft.com/office/drawing/2014/main" id="{3FC9CE45-ED61-4759-ACA1-A0A4405CAD4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44487" y="6815"/>
            <a:ext cx="1361626" cy="637200"/>
          </a:xfrm>
          <a:prstGeom prst="rect">
            <a:avLst/>
          </a:prstGeom>
        </p:spPr>
      </p:pic>
      <p:pic>
        <p:nvPicPr>
          <p:cNvPr id="14" name="Picture 2">
            <a:extLst>
              <a:ext uri="{FF2B5EF4-FFF2-40B4-BE49-F238E27FC236}">
                <a16:creationId xmlns:a16="http://schemas.microsoft.com/office/drawing/2014/main" id="{1AAAD95A-3E70-46DF-8BB4-C916A6D8966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343847" y="4577144"/>
            <a:ext cx="2401868" cy="1225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a:extLst>
              <a:ext uri="{FF2B5EF4-FFF2-40B4-BE49-F238E27FC236}">
                <a16:creationId xmlns:a16="http://schemas.microsoft.com/office/drawing/2014/main" id="{7E5D8586-CC56-415B-9B66-B96B25B0B2E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714093" y="4578517"/>
            <a:ext cx="1852410" cy="1224000"/>
          </a:xfrm>
          <a:prstGeom prst="rect">
            <a:avLst/>
          </a:prstGeom>
          <a:ln w="3175">
            <a:solidFill>
              <a:schemeClr val="tx1">
                <a:lumMod val="65000"/>
                <a:lumOff val="35000"/>
              </a:schemeClr>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Image 15">
            <a:extLst>
              <a:ext uri="{FF2B5EF4-FFF2-40B4-BE49-F238E27FC236}">
                <a16:creationId xmlns:a16="http://schemas.microsoft.com/office/drawing/2014/main" id="{08272136-FE3B-4276-85F1-7E2965596F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73104" y="4578517"/>
            <a:ext cx="1713600" cy="1224000"/>
          </a:xfrm>
          <a:prstGeom prst="rect">
            <a:avLst/>
          </a:prstGeom>
        </p:spPr>
      </p:pic>
      <p:pic>
        <p:nvPicPr>
          <p:cNvPr id="17" name="Image 16">
            <a:extLst>
              <a:ext uri="{FF2B5EF4-FFF2-40B4-BE49-F238E27FC236}">
                <a16:creationId xmlns:a16="http://schemas.microsoft.com/office/drawing/2014/main" id="{777AC5A4-4130-46BC-8E1A-A0FA366AE1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39240" y="4578517"/>
            <a:ext cx="1803506" cy="1224000"/>
          </a:xfrm>
          <a:prstGeom prst="rect">
            <a:avLst/>
          </a:prstGeom>
          <a:ln w="3175">
            <a:solidFill>
              <a:schemeClr val="tx1">
                <a:lumMod val="65000"/>
                <a:lumOff val="35000"/>
              </a:schemeClr>
            </a:solidFill>
          </a:ln>
        </p:spPr>
      </p:pic>
      <p:pic>
        <p:nvPicPr>
          <p:cNvPr id="18" name="Image 17">
            <a:extLst>
              <a:ext uri="{FF2B5EF4-FFF2-40B4-BE49-F238E27FC236}">
                <a16:creationId xmlns:a16="http://schemas.microsoft.com/office/drawing/2014/main" id="{633A9C28-387A-4828-940D-F2A6D32A99A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93892" y="4578516"/>
            <a:ext cx="1917959" cy="1224001"/>
          </a:xfrm>
          <a:prstGeom prst="rect">
            <a:avLst/>
          </a:prstGeom>
        </p:spPr>
      </p:pic>
    </p:spTree>
    <p:extLst>
      <p:ext uri="{BB962C8B-B14F-4D97-AF65-F5344CB8AC3E}">
        <p14:creationId xmlns:p14="http://schemas.microsoft.com/office/powerpoint/2010/main" val="1474565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4">
            <a:extLst>
              <a:ext uri="{FF2B5EF4-FFF2-40B4-BE49-F238E27FC236}">
                <a16:creationId xmlns:a16="http://schemas.microsoft.com/office/drawing/2014/main" id="{5A463D60-DB33-4D3A-A911-111CBEFAD47B}"/>
              </a:ext>
            </a:extLst>
          </p:cNvPr>
          <p:cNvSpPr txBox="1">
            <a:spLocks/>
          </p:cNvSpPr>
          <p:nvPr/>
        </p:nvSpPr>
        <p:spPr>
          <a:xfrm>
            <a:off x="343847" y="1020596"/>
            <a:ext cx="11513191" cy="418796"/>
          </a:xfrm>
          <a:prstGeom prst="rect">
            <a:avLst/>
          </a:prstGeom>
        </p:spPr>
        <p:txBody>
          <a:bodyPr wrap="square"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684"/>
              </a:spcBef>
            </a:pPr>
            <a:r>
              <a:rPr lang="fr-CH" sz="2400" b="1" dirty="0">
                <a:solidFill>
                  <a:srgbClr val="2D509F"/>
                </a:solidFill>
                <a:latin typeface="Calibri" panose="020F0502020204030204" pitchFamily="34" charset="0"/>
              </a:rPr>
              <a:t>VISION INDUSTRIELLE ET FLEXIBILITÉ DANS L’AUTOMATISATION</a:t>
            </a:r>
          </a:p>
        </p:txBody>
      </p:sp>
      <p:sp>
        <p:nvSpPr>
          <p:cNvPr id="4" name="Text Box 858">
            <a:extLst>
              <a:ext uri="{FF2B5EF4-FFF2-40B4-BE49-F238E27FC236}">
                <a16:creationId xmlns:a16="http://schemas.microsoft.com/office/drawing/2014/main" id="{E6E67F3B-386D-49B6-B00C-BF7D8DDC0278}"/>
              </a:ext>
            </a:extLst>
          </p:cNvPr>
          <p:cNvSpPr txBox="1">
            <a:spLocks noChangeArrowheads="1"/>
          </p:cNvSpPr>
          <p:nvPr/>
        </p:nvSpPr>
        <p:spPr bwMode="auto">
          <a:xfrm>
            <a:off x="322226" y="1473654"/>
            <a:ext cx="6802473" cy="3542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eaLnBrk="0" fontAlgn="base" hangingPunct="0">
              <a:spcBef>
                <a:spcPct val="0"/>
              </a:spcBef>
              <a:spcAft>
                <a:spcPct val="0"/>
              </a:spcAft>
              <a:defRPr sz="1600">
                <a:solidFill>
                  <a:srgbClr val="000000"/>
                </a:solidFill>
                <a:latin typeface="Arial" charset="0"/>
              </a:defRPr>
            </a:lvl6pPr>
            <a:lvl7pPr marL="2971800" indent="-228600" eaLnBrk="0" fontAlgn="base" hangingPunct="0">
              <a:spcBef>
                <a:spcPct val="0"/>
              </a:spcBef>
              <a:spcAft>
                <a:spcPct val="0"/>
              </a:spcAft>
              <a:defRPr sz="1600">
                <a:solidFill>
                  <a:srgbClr val="000000"/>
                </a:solidFill>
                <a:latin typeface="Arial" charset="0"/>
              </a:defRPr>
            </a:lvl7pPr>
            <a:lvl8pPr marL="3429000" indent="-228600" eaLnBrk="0" fontAlgn="base" hangingPunct="0">
              <a:spcBef>
                <a:spcPct val="0"/>
              </a:spcBef>
              <a:spcAft>
                <a:spcPct val="0"/>
              </a:spcAft>
              <a:defRPr sz="1600">
                <a:solidFill>
                  <a:srgbClr val="000000"/>
                </a:solidFill>
                <a:latin typeface="Arial" charset="0"/>
              </a:defRPr>
            </a:lvl8pPr>
            <a:lvl9pPr marL="3886200" indent="-228600" eaLnBrk="0" fontAlgn="base" hangingPunct="0">
              <a:spcBef>
                <a:spcPct val="0"/>
              </a:spcBef>
              <a:spcAft>
                <a:spcPct val="0"/>
              </a:spcAft>
              <a:defRPr sz="1600">
                <a:solidFill>
                  <a:srgbClr val="000000"/>
                </a:solidFill>
                <a:latin typeface="Arial" charset="0"/>
              </a:defRPr>
            </a:lvl9pPr>
          </a:lstStyle>
          <a:p>
            <a:pPr>
              <a:lnSpc>
                <a:spcPts val="2000"/>
              </a:lnSpc>
              <a:spcBef>
                <a:spcPct val="50000"/>
              </a:spcBef>
            </a:pPr>
            <a:r>
              <a:rPr lang="fr-CH" altLang="fr-FR" sz="2000" kern="0" spc="-46" dirty="0">
                <a:solidFill>
                  <a:srgbClr val="2D509F"/>
                </a:solidFill>
                <a:latin typeface="Calibri" panose="020F0502020204030204" pitchFamily="34" charset="0"/>
              </a:rPr>
              <a:t>L'intégration de systèmes vision, points communs de ces équipements et de ces solutions</a:t>
            </a:r>
          </a:p>
          <a:p>
            <a:pPr marL="287984" lvl="1" indent="-287984">
              <a:lnSpc>
                <a:spcPts val="1800"/>
              </a:lnSpc>
              <a:spcBef>
                <a:spcPts val="1200"/>
              </a:spcBef>
              <a:buClr>
                <a:srgbClr val="E9531E"/>
              </a:buClr>
              <a:buFont typeface="Wingdings" panose="05000000000000000000" pitchFamily="2" charset="2"/>
              <a:buChar char=""/>
            </a:pPr>
            <a:r>
              <a:rPr lang="fr-CH" altLang="fr-FR" sz="1800" dirty="0">
                <a:latin typeface="Calibri" panose="020F0502020204030204" pitchFamily="34" charset="0"/>
                <a:cs typeface="Calibri" panose="020F0502020204030204" pitchFamily="34" charset="0"/>
              </a:rPr>
              <a:t>Reconnaissance des microcomposants avec détection de leur position et leur orientation</a:t>
            </a:r>
          </a:p>
          <a:p>
            <a:pPr marL="287984" lvl="1" indent="-287984">
              <a:lnSpc>
                <a:spcPts val="1800"/>
              </a:lnSpc>
              <a:spcBef>
                <a:spcPts val="1200"/>
              </a:spcBef>
              <a:buClr>
                <a:srgbClr val="E9531E"/>
              </a:buClr>
              <a:buFont typeface="Wingdings" panose="05000000000000000000" pitchFamily="2" charset="2"/>
              <a:buChar char=""/>
            </a:pPr>
            <a:r>
              <a:rPr lang="fr-CH" altLang="fr-FR" sz="1800" dirty="0">
                <a:latin typeface="Calibri" panose="020F0502020204030204" pitchFamily="34" charset="0"/>
                <a:cs typeface="Calibri" panose="020F0502020204030204" pitchFamily="34" charset="0"/>
              </a:rPr>
              <a:t>Mesures et contrôles dimensionnels</a:t>
            </a:r>
          </a:p>
          <a:p>
            <a:pPr marL="287984" lvl="1" indent="-287984">
              <a:lnSpc>
                <a:spcPts val="1800"/>
              </a:lnSpc>
              <a:spcBef>
                <a:spcPts val="1200"/>
              </a:spcBef>
              <a:buClr>
                <a:srgbClr val="E9531E"/>
              </a:buClr>
              <a:buFont typeface="Wingdings" panose="05000000000000000000" pitchFamily="2" charset="2"/>
              <a:buChar char=""/>
            </a:pPr>
            <a:r>
              <a:rPr lang="fr-FR" altLang="fr-FR" sz="1800" dirty="0">
                <a:latin typeface="Calibri" panose="020F0502020204030204" pitchFamily="34" charset="0"/>
                <a:cs typeface="Calibri" panose="020F0502020204030204" pitchFamily="34" charset="0"/>
              </a:rPr>
              <a:t>Vérification et mesures en temps réel en cours de processus</a:t>
            </a:r>
          </a:p>
          <a:p>
            <a:pPr marL="287984" lvl="1" indent="-287984">
              <a:lnSpc>
                <a:spcPts val="1800"/>
              </a:lnSpc>
              <a:spcBef>
                <a:spcPts val="1200"/>
              </a:spcBef>
              <a:buClr>
                <a:srgbClr val="E9531E"/>
              </a:buClr>
              <a:buFont typeface="Wingdings" panose="05000000000000000000" pitchFamily="2" charset="2"/>
              <a:buChar char=""/>
            </a:pPr>
            <a:r>
              <a:rPr lang="fr-FR" altLang="fr-FR" sz="1800" dirty="0">
                <a:latin typeface="Calibri" panose="020F0502020204030204" pitchFamily="34" charset="0"/>
                <a:cs typeface="Calibri" panose="020F0502020204030204" pitchFamily="34" charset="0"/>
              </a:rPr>
              <a:t>Assistance Opératrice/eur en mode dynamique</a:t>
            </a:r>
          </a:p>
          <a:p>
            <a:pPr marL="287984" lvl="1" indent="-287984">
              <a:lnSpc>
                <a:spcPts val="1800"/>
              </a:lnSpc>
              <a:spcBef>
                <a:spcPts val="1200"/>
              </a:spcBef>
              <a:buClr>
                <a:srgbClr val="E9531E"/>
              </a:buClr>
              <a:buFont typeface="Wingdings" panose="05000000000000000000" pitchFamily="2" charset="2"/>
              <a:buChar char=""/>
            </a:pPr>
            <a:r>
              <a:rPr lang="fr-CH" altLang="fr-FR" sz="1800" dirty="0">
                <a:latin typeface="Calibri" panose="020F0502020204030204" pitchFamily="34" charset="0"/>
                <a:cs typeface="Calibri" panose="020F0502020204030204" pitchFamily="34" charset="0"/>
              </a:rPr>
              <a:t>Reconnaissance et apprentissage de critères d'acceptation</a:t>
            </a:r>
          </a:p>
          <a:p>
            <a:pPr marL="287984" lvl="1" indent="-287984">
              <a:lnSpc>
                <a:spcPts val="1800"/>
              </a:lnSpc>
              <a:spcBef>
                <a:spcPts val="1200"/>
              </a:spcBef>
              <a:buClr>
                <a:srgbClr val="E9531E"/>
              </a:buClr>
              <a:buFont typeface="Wingdings" panose="05000000000000000000" pitchFamily="2" charset="2"/>
              <a:buChar char=""/>
            </a:pPr>
            <a:r>
              <a:rPr lang="fr-CH" altLang="fr-FR" sz="1800" dirty="0">
                <a:latin typeface="Calibri" panose="020F0502020204030204" pitchFamily="34" charset="0"/>
                <a:cs typeface="Calibri" panose="020F0502020204030204" pitchFamily="34" charset="0"/>
              </a:rPr>
              <a:t>… OCR, lecture Datamatrix, auto-calibration machine</a:t>
            </a:r>
            <a:endParaRPr lang="fr-FR" altLang="fr-FR" sz="1800" dirty="0">
              <a:latin typeface="Calibri" panose="020F0502020204030204" pitchFamily="34" charset="0"/>
              <a:cs typeface="Calibri" panose="020F0502020204030204" pitchFamily="34" charset="0"/>
            </a:endParaRPr>
          </a:p>
          <a:p>
            <a:pPr marL="287984" lvl="1" indent="-287984">
              <a:lnSpc>
                <a:spcPts val="1800"/>
              </a:lnSpc>
              <a:spcBef>
                <a:spcPts val="1200"/>
              </a:spcBef>
              <a:buClr>
                <a:srgbClr val="E9531E"/>
              </a:buClr>
              <a:buFont typeface="Wingdings" panose="05000000000000000000" pitchFamily="2" charset="2"/>
              <a:buChar char=""/>
            </a:pPr>
            <a:endParaRPr lang="fr-FR" altLang="fr-FR" sz="1800" dirty="0">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7134692D-6C0F-43A3-ADB4-0AEFA586875F}"/>
              </a:ext>
            </a:extLst>
          </p:cNvPr>
          <p:cNvSpPr/>
          <p:nvPr/>
        </p:nvSpPr>
        <p:spPr>
          <a:xfrm rot="-180000">
            <a:off x="341579" y="6029482"/>
            <a:ext cx="5864106" cy="430887"/>
          </a:xfrm>
          <a:prstGeom prst="rect">
            <a:avLst/>
          </a:prstGeom>
          <a:solidFill>
            <a:schemeClr val="bg2">
              <a:lumMod val="90000"/>
            </a:schemeClr>
          </a:solidFill>
        </p:spPr>
        <p:txBody>
          <a:bodyPr wrap="none" lIns="91440" tIns="45720" rIns="91440" bIns="45720">
            <a:noAutofit/>
          </a:bodyPr>
          <a:lstStyle/>
          <a:p>
            <a:pPr algn="ctr"/>
            <a:r>
              <a:rPr lang="fr-CH" altLang="fr-FR" sz="2200" b="1" kern="0" dirty="0">
                <a:ln w="0"/>
                <a:solidFill>
                  <a:srgbClr val="2D509F"/>
                </a:solidFill>
                <a:effectLst>
                  <a:outerShdw blurRad="38100" dist="38100" dir="2700000" algn="tl">
                    <a:srgbClr val="000000">
                      <a:alpha val="43137"/>
                    </a:srgbClr>
                  </a:outerShdw>
                </a:effectLst>
                <a:latin typeface="Calibri" panose="020F0502020204030204" pitchFamily="34" charset="0"/>
              </a:rPr>
              <a:t>La vision industrielle au service du </a:t>
            </a:r>
            <a:r>
              <a:rPr lang="fr-CH" altLang="fr-FR" sz="2200" b="1" kern="0" dirty="0">
                <a:ln w="0"/>
                <a:solidFill>
                  <a:srgbClr val="EF794E"/>
                </a:solidFill>
                <a:effectLst>
                  <a:outerShdw blurRad="38100" dist="38100" dir="2700000" algn="tl">
                    <a:srgbClr val="000000">
                      <a:alpha val="43137"/>
                    </a:srgbClr>
                  </a:outerShdw>
                </a:effectLst>
                <a:latin typeface="Calibri" panose="020F0502020204030204" pitchFamily="34" charset="0"/>
              </a:rPr>
              <a:t>µ</a:t>
            </a:r>
            <a:r>
              <a:rPr lang="fr-CH" altLang="fr-FR" sz="2200" b="1" kern="0" dirty="0">
                <a:ln w="0"/>
                <a:solidFill>
                  <a:srgbClr val="2D509F"/>
                </a:solidFill>
                <a:effectLst>
                  <a:outerShdw blurRad="38100" dist="38100" dir="2700000" algn="tl">
                    <a:srgbClr val="000000">
                      <a:alpha val="43137"/>
                    </a:srgbClr>
                  </a:outerShdw>
                </a:effectLst>
                <a:latin typeface="Calibri" panose="020F0502020204030204" pitchFamily="34" charset="0"/>
              </a:rPr>
              <a:t>-assemblage</a:t>
            </a:r>
          </a:p>
        </p:txBody>
      </p:sp>
      <p:pic>
        <p:nvPicPr>
          <p:cNvPr id="23" name="Image 22">
            <a:extLst>
              <a:ext uri="{FF2B5EF4-FFF2-40B4-BE49-F238E27FC236}">
                <a16:creationId xmlns:a16="http://schemas.microsoft.com/office/drawing/2014/main" id="{CC91E398-E286-4FCA-BBB3-2B02EDC27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0882" y="1473654"/>
            <a:ext cx="2829193" cy="2851646"/>
          </a:xfrm>
          <a:prstGeom prst="rect">
            <a:avLst/>
          </a:prstGeom>
        </p:spPr>
      </p:pic>
      <p:pic>
        <p:nvPicPr>
          <p:cNvPr id="26" name="Picture 2">
            <a:extLst>
              <a:ext uri="{FF2B5EF4-FFF2-40B4-BE49-F238E27FC236}">
                <a16:creationId xmlns:a16="http://schemas.microsoft.com/office/drawing/2014/main" id="{48326D95-703A-411A-949F-0BA177F496D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343847" y="4577144"/>
            <a:ext cx="2401868" cy="1225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a:extLst>
              <a:ext uri="{FF2B5EF4-FFF2-40B4-BE49-F238E27FC236}">
                <a16:creationId xmlns:a16="http://schemas.microsoft.com/office/drawing/2014/main" id="{25A052A1-760C-42FC-8A23-A360E96DFC6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714093" y="4578517"/>
            <a:ext cx="1852410" cy="1224000"/>
          </a:xfrm>
          <a:prstGeom prst="rect">
            <a:avLst/>
          </a:prstGeom>
          <a:ln w="3175">
            <a:solidFill>
              <a:schemeClr val="tx1">
                <a:lumMod val="65000"/>
                <a:lumOff val="35000"/>
              </a:schemeClr>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Image 29">
            <a:extLst>
              <a:ext uri="{FF2B5EF4-FFF2-40B4-BE49-F238E27FC236}">
                <a16:creationId xmlns:a16="http://schemas.microsoft.com/office/drawing/2014/main" id="{C05F69C6-F1CB-44C6-8810-6CA7897E4E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3104" y="4578517"/>
            <a:ext cx="1713600" cy="1224000"/>
          </a:xfrm>
          <a:prstGeom prst="rect">
            <a:avLst/>
          </a:prstGeom>
        </p:spPr>
      </p:pic>
      <p:pic>
        <p:nvPicPr>
          <p:cNvPr id="13" name="Image 12">
            <a:extLst>
              <a:ext uri="{FF2B5EF4-FFF2-40B4-BE49-F238E27FC236}">
                <a16:creationId xmlns:a16="http://schemas.microsoft.com/office/drawing/2014/main" id="{3FC9CE45-ED61-4759-ACA1-A0A4405CAD46}"/>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44487" y="6815"/>
            <a:ext cx="1361626" cy="637200"/>
          </a:xfrm>
          <a:prstGeom prst="rect">
            <a:avLst/>
          </a:prstGeom>
        </p:spPr>
      </p:pic>
      <p:pic>
        <p:nvPicPr>
          <p:cNvPr id="2" name="Image 1">
            <a:extLst>
              <a:ext uri="{FF2B5EF4-FFF2-40B4-BE49-F238E27FC236}">
                <a16:creationId xmlns:a16="http://schemas.microsoft.com/office/drawing/2014/main" id="{AA44ED7C-2507-44B2-986B-8CE1E6A5A0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39240" y="4578517"/>
            <a:ext cx="1803506" cy="1224000"/>
          </a:xfrm>
          <a:prstGeom prst="rect">
            <a:avLst/>
          </a:prstGeom>
          <a:ln w="3175">
            <a:solidFill>
              <a:schemeClr val="tx1">
                <a:lumMod val="65000"/>
                <a:lumOff val="35000"/>
              </a:schemeClr>
            </a:solidFill>
          </a:ln>
        </p:spPr>
      </p:pic>
      <p:pic>
        <p:nvPicPr>
          <p:cNvPr id="6" name="Image 5">
            <a:extLst>
              <a:ext uri="{FF2B5EF4-FFF2-40B4-BE49-F238E27FC236}">
                <a16:creationId xmlns:a16="http://schemas.microsoft.com/office/drawing/2014/main" id="{A45676A3-C021-4BE4-82E5-AABE0B99F3A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70134" y="4577964"/>
            <a:ext cx="1188000" cy="1224553"/>
          </a:xfrm>
          <a:prstGeom prst="rect">
            <a:avLst/>
          </a:prstGeom>
        </p:spPr>
      </p:pic>
      <p:pic>
        <p:nvPicPr>
          <p:cNvPr id="14" name="Image 13">
            <a:extLst>
              <a:ext uri="{FF2B5EF4-FFF2-40B4-BE49-F238E27FC236}">
                <a16:creationId xmlns:a16="http://schemas.microsoft.com/office/drawing/2014/main" id="{0EE896F6-07C7-4073-97F1-62695FC805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93892" y="4578516"/>
            <a:ext cx="1917959" cy="1224001"/>
          </a:xfrm>
          <a:prstGeom prst="rect">
            <a:avLst/>
          </a:prstGeom>
        </p:spPr>
      </p:pic>
    </p:spTree>
    <p:extLst>
      <p:ext uri="{BB962C8B-B14F-4D97-AF65-F5344CB8AC3E}">
        <p14:creationId xmlns:p14="http://schemas.microsoft.com/office/powerpoint/2010/main" val="13330826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5FF4834CF4BE41BBC2F24CD94CDAB7" ma:contentTypeVersion="12" ma:contentTypeDescription="Crée un document." ma:contentTypeScope="" ma:versionID="6e5acb2c0e413f5ace6bd3b5be18f4cc">
  <xsd:schema xmlns:xsd="http://www.w3.org/2001/XMLSchema" xmlns:xs="http://www.w3.org/2001/XMLSchema" xmlns:p="http://schemas.microsoft.com/office/2006/metadata/properties" xmlns:ns2="b488553e-6e89-4d7f-b083-a71e37a7962f" xmlns:ns3="8d1db0f9-2c65-4ee1-8756-13fa477d36b7" targetNamespace="http://schemas.microsoft.com/office/2006/metadata/properties" ma:root="true" ma:fieldsID="3bd505a57ff93de75d3758080dc053a5" ns2:_="" ns3:_="">
    <xsd:import namespace="b488553e-6e89-4d7f-b083-a71e37a7962f"/>
    <xsd:import namespace="8d1db0f9-2c65-4ee1-8756-13fa477d36b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88553e-6e89-4d7f-b083-a71e37a796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1db0f9-2c65-4ee1-8756-13fa477d36b7"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C2D13D-671B-4908-B979-2BEC8FA330F1}"/>
</file>

<file path=customXml/itemProps2.xml><?xml version="1.0" encoding="utf-8"?>
<ds:datastoreItem xmlns:ds="http://schemas.openxmlformats.org/officeDocument/2006/customXml" ds:itemID="{CDD841C4-FB11-4F87-9202-793647F33DCB}"/>
</file>

<file path=customXml/itemProps3.xml><?xml version="1.0" encoding="utf-8"?>
<ds:datastoreItem xmlns:ds="http://schemas.openxmlformats.org/officeDocument/2006/customXml" ds:itemID="{3F40AE86-B62C-4CC5-841E-F2A67D3EE00C}"/>
</file>

<file path=docProps/app.xml><?xml version="1.0" encoding="utf-8"?>
<Properties xmlns="http://schemas.openxmlformats.org/officeDocument/2006/extended-properties" xmlns:vt="http://schemas.openxmlformats.org/officeDocument/2006/docPropsVTypes">
  <TotalTime>566</TotalTime>
  <Words>1469</Words>
  <Application>Microsoft Office PowerPoint</Application>
  <PresentationFormat>Grand écran</PresentationFormat>
  <Paragraphs>171</Paragraphs>
  <Slides>15</Slides>
  <Notes>15</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15</vt:i4>
      </vt:variant>
    </vt:vector>
  </HeadingPairs>
  <TitlesOfParts>
    <vt:vector size="19" baseType="lpstr">
      <vt:lpstr>Arial</vt:lpstr>
      <vt:lpstr>Calibri</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Maino Morici</dc:creator>
  <cp:lastModifiedBy>Maino Morici</cp:lastModifiedBy>
  <cp:revision>96</cp:revision>
  <cp:lastPrinted>2021-04-27T18:10:24Z</cp:lastPrinted>
  <dcterms:created xsi:type="dcterms:W3CDTF">2020-08-31T13:27:12Z</dcterms:created>
  <dcterms:modified xsi:type="dcterms:W3CDTF">2021-04-30T12:18:56Z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0x010100635FF4834CF4BE41BBC2F24CD94CDAB7</vt:lpwstr>
  </property>
</Properties>
</file>