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6" r:id="rId3"/>
  </p:sldMasterIdLst>
  <p:handoutMasterIdLst>
    <p:handoutMasterId r:id="rId12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5143500" cy="9144000"/>
  <p:defaultTextStyle>
    <a:defPPr>
      <a:defRPr lang="en-GB"/>
    </a:defPPr>
    <a:lvl1pPr algn="l" defTabSz="449263"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bg1"/>
        </a:solidFill>
        <a:latin typeface="Arial"/>
        <a:ea typeface="+mn-ea"/>
        <a:cs typeface="Arial"/>
      </a:defRPr>
    </a:lvl1pPr>
    <a:lvl2pPr marL="742950" indent="-285750" algn="l" defTabSz="449263"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bg1"/>
        </a:solidFill>
        <a:latin typeface="Arial"/>
        <a:ea typeface="+mn-ea"/>
        <a:cs typeface="Arial"/>
      </a:defRPr>
    </a:lvl2pPr>
    <a:lvl3pPr marL="1143000" indent="-228600" algn="l" defTabSz="449263"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bg1"/>
        </a:solidFill>
        <a:latin typeface="Arial"/>
        <a:ea typeface="+mn-ea"/>
        <a:cs typeface="Arial"/>
      </a:defRPr>
    </a:lvl3pPr>
    <a:lvl4pPr marL="1600200" indent="-228600" algn="l" defTabSz="449263"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bg1"/>
        </a:solidFill>
        <a:latin typeface="Arial"/>
        <a:ea typeface="+mn-ea"/>
        <a:cs typeface="Arial"/>
      </a:defRPr>
    </a:lvl4pPr>
    <a:lvl5pPr marL="2057400" indent="-228600" algn="l" defTabSz="449263"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bg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bg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bg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bg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bg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2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4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0EB4D050-1BB4-4CBB-9AB1-3E053C56B7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46313D9-BBD0-43EE-8F7B-F0704042AE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6A45-C6EF-45D5-BEBF-205EA6A3FE35}" type="datetimeFigureOut">
              <a:rPr lang="fr-CH" smtClean="0"/>
              <a:t>29.04.2021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5C809F8-F52B-48D6-BDA5-D18B65C35D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052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323528" y="207453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14E54"/>
                </a:solidFill>
                <a:latin typeface="Univers LT Std 45 Light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JMS new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041179" y="197409"/>
            <a:ext cx="6779294" cy="504056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414E54"/>
                </a:solidFill>
                <a:latin typeface="Univers LT Std 55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0"/>
          </p:nvPr>
        </p:nvSpPr>
        <p:spPr bwMode="auto">
          <a:xfrm>
            <a:off x="335733" y="771550"/>
            <a:ext cx="4176266" cy="5040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Univers LT Std 45 Light"/>
              </a:defRPr>
            </a:lvl1pPr>
            <a:lvl2pPr>
              <a:defRPr sz="1200">
                <a:latin typeface="Univers LT Std 45 Light"/>
              </a:defRPr>
            </a:lvl2pPr>
            <a:lvl3pPr>
              <a:defRPr sz="1200">
                <a:latin typeface="Univers LT Std 45 Light"/>
              </a:defRPr>
            </a:lvl3pPr>
            <a:lvl4pPr>
              <a:defRPr sz="1200">
                <a:latin typeface="Univers LT Std 45 Light"/>
              </a:defRPr>
            </a:lvl4pPr>
            <a:lvl5pPr>
              <a:defRPr sz="1200">
                <a:latin typeface="Univers LT Std 45 Light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385948" y="110889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414E54"/>
                </a:solidFill>
                <a:latin typeface="Univers LT Std 55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"/>
          </p:nvPr>
        </p:nvSpPr>
        <p:spPr bwMode="auto">
          <a:xfrm>
            <a:off x="3518520" y="458797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414E54"/>
                </a:solidFill>
                <a:latin typeface="Univers LT Std 45 Light"/>
              </a:defRPr>
            </a:lvl1pPr>
          </a:lstStyle>
          <a:p>
            <a:pPr defTabSz="914378">
              <a:defRPr/>
            </a:pPr>
            <a:fld id="{DADA68AB-5F30-48A0-9E88-1D93C67CE411}" type="slidenum">
              <a:rPr lang="fr-CH"/>
              <a:t>‹N°›</a:t>
            </a:fld>
            <a:endParaRPr lang="fr-CH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0"/>
          </p:nvPr>
        </p:nvSpPr>
        <p:spPr bwMode="auto">
          <a:xfrm>
            <a:off x="395536" y="1995687"/>
            <a:ext cx="4176266" cy="5040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Univers LT Std 45 Light"/>
              </a:defRPr>
            </a:lvl1pPr>
            <a:lvl2pPr>
              <a:defRPr sz="1200">
                <a:latin typeface="Univers LT Std 45 Light"/>
              </a:defRPr>
            </a:lvl2pPr>
            <a:lvl3pPr>
              <a:defRPr sz="1200">
                <a:latin typeface="Univers LT Std 45 Light"/>
              </a:defRPr>
            </a:lvl3pPr>
            <a:lvl4pPr>
              <a:defRPr sz="1200">
                <a:latin typeface="Univers LT Std 45 Light"/>
              </a:defRPr>
            </a:lvl4pPr>
            <a:lvl5pPr>
              <a:defRPr sz="1200">
                <a:latin typeface="Univers LT Std 45 Light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4"/>
          </p:nvPr>
        </p:nvSpPr>
        <p:spPr bwMode="auto">
          <a:xfrm>
            <a:off x="3554629" y="4855689"/>
            <a:ext cx="2133600" cy="273844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>
              <a:defRPr sz="800">
                <a:solidFill>
                  <a:schemeClr val="tx1"/>
                </a:solidFill>
                <a:latin typeface="Univers LT Std 45 Light"/>
              </a:defRPr>
            </a:lvl1pPr>
          </a:lstStyle>
          <a:p>
            <a:pPr defTabSz="914219">
              <a:defRPr/>
            </a:pPr>
            <a:endParaRPr lang="fr-CH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385948" y="110889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414E54"/>
                </a:solidFill>
                <a:latin typeface="Univers LT Std 55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0"/>
          </p:nvPr>
        </p:nvSpPr>
        <p:spPr bwMode="auto">
          <a:xfrm>
            <a:off x="395536" y="2067694"/>
            <a:ext cx="4176266" cy="5040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Univers LT Std 45 Light"/>
              </a:defRPr>
            </a:lvl1pPr>
            <a:lvl2pPr>
              <a:defRPr sz="1200">
                <a:latin typeface="Univers LT Std 45 Light"/>
              </a:defRPr>
            </a:lvl2pPr>
            <a:lvl3pPr>
              <a:defRPr sz="1200">
                <a:latin typeface="Univers LT Std 45 Light"/>
              </a:defRPr>
            </a:lvl3pPr>
            <a:lvl4pPr>
              <a:defRPr sz="1200">
                <a:latin typeface="Univers LT Std 45 Light"/>
              </a:defRPr>
            </a:lvl4pPr>
            <a:lvl5pPr>
              <a:defRPr sz="1200">
                <a:latin typeface="Univers LT Std 45 Light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"/>
          </p:nvPr>
        </p:nvSpPr>
        <p:spPr bwMode="auto">
          <a:xfrm>
            <a:off x="3518520" y="4890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414E54"/>
                </a:solidFill>
                <a:latin typeface="Univers LT Std 45 Light"/>
              </a:defRPr>
            </a:lvl1pPr>
          </a:lstStyle>
          <a:p>
            <a:pPr defTabSz="914378">
              <a:defRPr/>
            </a:pPr>
            <a:fld id="{DADA68AB-5F30-48A0-9E88-1D93C67CE411}" type="slidenum">
              <a:rPr lang="fr-CH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L:\3_Marketing_Documentation\0_Logos\1_Sylvac\LOGO SYLVAC OFFICIEL\PRINT 123C\Entete_document_SYLVAC - sansTEXTE-big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1774714" y="224577"/>
            <a:ext cx="12299839" cy="599899"/>
          </a:xfrm>
          <a:prstGeom prst="rect">
            <a:avLst/>
          </a:prstGeom>
          <a:noFill/>
        </p:spPr>
      </p:pic>
      <p:sp>
        <p:nvSpPr>
          <p:cNvPr id="5" name="ZoneTexte 10"/>
          <p:cNvSpPr>
            <a:spLocks noAdjustHandles="1"/>
          </p:cNvSpPr>
          <p:nvPr userDrawn="1"/>
        </p:nvSpPr>
        <p:spPr bwMode="auto">
          <a:xfrm>
            <a:off x="1774638" y="459075"/>
            <a:ext cx="6288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CH"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Univers LT Std 45 Light"/>
                <a:ea typeface="+mn-ea"/>
                <a:cs typeface="Arial"/>
              </a:rPr>
              <a:t>Swiss manufacturer of precision measuring instruments since 1969</a:t>
            </a:r>
            <a:endParaRPr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"/>
          </p:nvPr>
        </p:nvSpPr>
        <p:spPr bwMode="auto">
          <a:xfrm>
            <a:off x="3554629" y="4903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Univers LT Std 45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DA68AB-5F30-48A0-9E88-1D93C67CE411}" type="slidenum">
              <a:rPr lang="fr-CH" sz="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Univers LT Std 45 Light"/>
                <a:ea typeface="+mn-ea"/>
                <a:cs typeface="Arial"/>
              </a:rPr>
              <a:t>‹N°›</a:t>
            </a:fld>
            <a:endParaRPr lang="fr-CH" sz="800" b="0" i="0" u="none" strike="noStrike" cap="none" spc="0">
              <a:ln>
                <a:noFill/>
              </a:ln>
              <a:solidFill>
                <a:srgbClr val="000000"/>
              </a:solidFill>
              <a:latin typeface="Univers LT Std 45 Light"/>
              <a:ea typeface="+mn-ea"/>
              <a:cs typeface="Arial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 bwMode="auto">
          <a:xfrm>
            <a:off x="374072" y="11089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-17844" y="4134161"/>
            <a:ext cx="9035490" cy="113316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re et contenu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L:\3_Marketing_Documentation\0_Logos\1_Sylvac\LOGO SYLVAC OFFICIEL\PRINT 123C\Entete_document_SYLVAC - sansTEXTE-big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1774714" y="224577"/>
            <a:ext cx="12299839" cy="599899"/>
          </a:xfrm>
          <a:prstGeom prst="rect">
            <a:avLst/>
          </a:prstGeom>
          <a:noFill/>
        </p:spPr>
      </p:pic>
      <p:sp>
        <p:nvSpPr>
          <p:cNvPr id="5" name="Espace réservé du numéro de diapositive 1"/>
          <p:cNvSpPr>
            <a:spLocks noGrp="1"/>
          </p:cNvSpPr>
          <p:nvPr>
            <p:ph type="sldNum" sz="quarter" idx="4"/>
          </p:nvPr>
        </p:nvSpPr>
        <p:spPr bwMode="auto">
          <a:xfrm>
            <a:off x="3554629" y="4903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Univers LT Std 45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DA68AB-5F30-48A0-9E88-1D93C67CE411}" type="slidenum">
              <a:rPr lang="fr-CH" sz="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Univers LT Std 45 Light"/>
                <a:ea typeface="+mn-ea"/>
                <a:cs typeface="Arial"/>
              </a:rPr>
              <a:t>‹N°›</a:t>
            </a:fld>
            <a:endParaRPr lang="fr-CH" sz="800" b="0" i="0" u="none" strike="noStrike" cap="none" spc="0">
              <a:ln>
                <a:noFill/>
              </a:ln>
              <a:solidFill>
                <a:srgbClr val="000000"/>
              </a:solidFill>
              <a:latin typeface="Univers LT Std 45 Light"/>
              <a:ea typeface="+mn-ea"/>
              <a:cs typeface="Arial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374072" y="11089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CH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-17844" y="4134161"/>
            <a:ext cx="9035490" cy="113316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L:\3_Marketing_Documentation\0_Logos\5_Sigles\Wireless\wireless_bleu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 rot="1994621">
            <a:off x="8837266" y="4910216"/>
            <a:ext cx="259184" cy="199068"/>
          </a:xfrm>
          <a:prstGeom prst="rect">
            <a:avLst/>
          </a:prstGeom>
          <a:noFill/>
        </p:spPr>
      </p:pic>
      <p:pic>
        <p:nvPicPr>
          <p:cNvPr id="5" name="Picture 4" descr="L:\3_Marketing_Documentation\0_Logos\6_Autres\Industrie 4.0\Industry4.0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258127" y="4227935"/>
            <a:ext cx="1336650" cy="856431"/>
          </a:xfrm>
          <a:prstGeom prst="rect">
            <a:avLst/>
          </a:prstGeom>
          <a:noFill/>
        </p:spPr>
      </p:pic>
      <p:sp>
        <p:nvSpPr>
          <p:cNvPr id="6" name="Rectangle 11"/>
          <p:cNvSpPr/>
          <p:nvPr userDrawn="1"/>
        </p:nvSpPr>
        <p:spPr bwMode="auto">
          <a:xfrm>
            <a:off x="0" y="-1975"/>
            <a:ext cx="9144000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rgbClr val="D0D3D4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 sz="1800"/>
          </a:p>
        </p:txBody>
      </p:sp>
      <p:pic>
        <p:nvPicPr>
          <p:cNvPr id="7" name="Image 1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100393" y="288860"/>
            <a:ext cx="720080" cy="192351"/>
          </a:xfrm>
          <a:prstGeom prst="rect">
            <a:avLst/>
          </a:prstGeom>
        </p:spPr>
      </p:pic>
      <p:sp>
        <p:nvSpPr>
          <p:cNvPr id="8" name="Rectangle 14"/>
          <p:cNvSpPr/>
          <p:nvPr userDrawn="1"/>
        </p:nvSpPr>
        <p:spPr bwMode="auto">
          <a:xfrm>
            <a:off x="0" y="4802024"/>
            <a:ext cx="9144000" cy="339502"/>
          </a:xfrm>
          <a:prstGeom prst="rect">
            <a:avLst/>
          </a:prstGeom>
          <a:solidFill>
            <a:srgbClr val="B8B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 sz="1800"/>
          </a:p>
        </p:txBody>
      </p:sp>
      <p:sp>
        <p:nvSpPr>
          <p:cNvPr id="9" name="ZoneTexte 15"/>
          <p:cNvSpPr>
            <a:spLocks noAdjustHandles="1"/>
          </p:cNvSpPr>
          <p:nvPr userDrawn="1"/>
        </p:nvSpPr>
        <p:spPr bwMode="auto">
          <a:xfrm>
            <a:off x="323529" y="163564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fr-CH" sz="1200" i="1">
                <a:solidFill>
                  <a:srgbClr val="414E54"/>
                </a:solidFill>
                <a:latin typeface="Univers LT Std 45 Light"/>
              </a:rPr>
              <a:t>Experts in connected metrology</a:t>
            </a:r>
          </a:p>
        </p:txBody>
      </p:sp>
      <p:sp>
        <p:nvSpPr>
          <p:cNvPr id="10" name="Rectangle 16"/>
          <p:cNvSpPr/>
          <p:nvPr userDrawn="1"/>
        </p:nvSpPr>
        <p:spPr bwMode="auto">
          <a:xfrm>
            <a:off x="0" y="-1974"/>
            <a:ext cx="9144000" cy="51469"/>
          </a:xfrm>
          <a:prstGeom prst="rect">
            <a:avLst/>
          </a:prstGeom>
          <a:solidFill>
            <a:srgbClr val="FFC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 sz="1800"/>
          </a:p>
        </p:txBody>
      </p:sp>
      <p:pic>
        <p:nvPicPr>
          <p:cNvPr id="11" name="Picture 2" descr="L:\3_Marketing_Documentation\0_Logos\1_Sylvac\LOGO SYLVAC OFFICIEL\PRINT 123C\logo_sylvac_jaune_horizontal_big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436907" y="771550"/>
            <a:ext cx="3972371" cy="85731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378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323529" y="256698"/>
            <a:ext cx="1205848" cy="260626"/>
          </a:xfrm>
          <a:prstGeom prst="rect">
            <a:avLst/>
          </a:prstGeom>
          <a:noFill/>
        </p:spPr>
      </p:pic>
      <p:sp>
        <p:nvSpPr>
          <p:cNvPr id="5" name="Rectangle 10"/>
          <p:cNvSpPr/>
          <p:nvPr userDrawn="1"/>
        </p:nvSpPr>
        <p:spPr bwMode="auto">
          <a:xfrm>
            <a:off x="0" y="4803999"/>
            <a:ext cx="9144000" cy="339502"/>
          </a:xfrm>
          <a:prstGeom prst="rect">
            <a:avLst/>
          </a:prstGeom>
          <a:solidFill>
            <a:srgbClr val="B8B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 sz="1800"/>
          </a:p>
        </p:txBody>
      </p:sp>
      <p:sp>
        <p:nvSpPr>
          <p:cNvPr id="6" name="ZoneTexte 11"/>
          <p:cNvSpPr>
            <a:spLocks noAdjustHandles="1"/>
          </p:cNvSpPr>
          <p:nvPr userDrawn="1"/>
        </p:nvSpPr>
        <p:spPr bwMode="auto">
          <a:xfrm>
            <a:off x="3203848" y="483525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 sz="1200" b="1" i="1">
                <a:solidFill>
                  <a:srgbClr val="414E54"/>
                </a:solidFill>
                <a:latin typeface="Univers LT Std 45 Light"/>
              </a:rPr>
              <a:t>Experts in connected metrology</a:t>
            </a:r>
          </a:p>
        </p:txBody>
      </p:sp>
      <p:sp>
        <p:nvSpPr>
          <p:cNvPr id="7" name="Rectangle 12"/>
          <p:cNvSpPr/>
          <p:nvPr userDrawn="1"/>
        </p:nvSpPr>
        <p:spPr bwMode="auto">
          <a:xfrm>
            <a:off x="0" y="1"/>
            <a:ext cx="9144000" cy="51469"/>
          </a:xfrm>
          <a:prstGeom prst="rect">
            <a:avLst/>
          </a:prstGeom>
          <a:solidFill>
            <a:srgbClr val="FFC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 sz="180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242806" y="4876006"/>
            <a:ext cx="649674" cy="2003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323529" y="4886882"/>
            <a:ext cx="720080" cy="192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hdr="0" ftr="0" dt="0"/>
  <p:txStyles>
    <p:titleStyle>
      <a:lvl1pPr algn="ctr" defTabSz="914378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L:\3_Marketing_Documentation\0_Logos\1_Sylvac\LOGO SYLVAC OFFICIEL\PRINT 123C\Entete_document_SYLVAC - sansTEXTE-big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1774714" y="224577"/>
            <a:ext cx="12299839" cy="599899"/>
          </a:xfrm>
          <a:prstGeom prst="rect">
            <a:avLst/>
          </a:prstGeom>
          <a:noFill/>
        </p:spPr>
      </p:pic>
      <p:sp>
        <p:nvSpPr>
          <p:cNvPr id="5" name="ZoneTexte 7"/>
          <p:cNvSpPr/>
          <p:nvPr/>
        </p:nvSpPr>
        <p:spPr bwMode="auto">
          <a:xfrm>
            <a:off x="1774638" y="459075"/>
            <a:ext cx="6288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CH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Univers LT Std 45 Light"/>
                <a:ea typeface="+mn-ea"/>
                <a:cs typeface="Arial"/>
              </a:rPr>
              <a:t>Swiss manufacturer of precision measuring instruments since 1969</a:t>
            </a:r>
            <a:endParaRPr/>
          </a:p>
        </p:txBody>
      </p:sp>
      <p:pic>
        <p:nvPicPr>
          <p:cNvPr id="6" name="Picture 2" descr="L:\3_Marketing_Documentation\0_Logos\4_Caracteristiques_produits\SWISS MADE\swissmade_final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71306" y="4901817"/>
            <a:ext cx="496888" cy="132937"/>
          </a:xfrm>
          <a:prstGeom prst="rect">
            <a:avLst/>
          </a:prstGeom>
          <a:noFill/>
        </p:spPr>
      </p:pic>
      <p:pic>
        <p:nvPicPr>
          <p:cNvPr id="7" name="Picture 3" descr="L:\3_Marketing_Documentation\0_Rendus\1_Pac\S_Cal EVO BT\S_Cal_EVO - bouton_noir.1131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04813" y="4828215"/>
            <a:ext cx="757237" cy="243658"/>
          </a:xfrm>
          <a:prstGeom prst="rect">
            <a:avLst/>
          </a:prstGeom>
          <a:noFill/>
        </p:spPr>
      </p:pic>
      <p:cxnSp>
        <p:nvCxnSpPr>
          <p:cNvPr id="8" name="Connecteur droit 13"/>
          <p:cNvCxnSpPr>
            <a:cxnSpLocks/>
          </p:cNvCxnSpPr>
          <p:nvPr/>
        </p:nvCxnSpPr>
        <p:spPr bwMode="auto">
          <a:xfrm>
            <a:off x="1248355" y="4992363"/>
            <a:ext cx="3126850" cy="0"/>
          </a:xfrm>
          <a:prstGeom prst="line">
            <a:avLst/>
          </a:prstGeom>
          <a:ln w="15875">
            <a:solidFill>
              <a:srgbClr val="414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17"/>
          <p:cNvCxnSpPr>
            <a:cxnSpLocks/>
          </p:cNvCxnSpPr>
          <p:nvPr/>
        </p:nvCxnSpPr>
        <p:spPr bwMode="auto">
          <a:xfrm>
            <a:off x="4842344" y="4992632"/>
            <a:ext cx="3411110" cy="0"/>
          </a:xfrm>
          <a:prstGeom prst="line">
            <a:avLst/>
          </a:prstGeom>
          <a:ln w="15875">
            <a:solidFill>
              <a:srgbClr val="414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 bwMode="auto">
          <a:xfrm>
            <a:off x="3554629" y="48794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Univers LT Std 45 Light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DA68AB-5F30-48A0-9E88-1D93C67CE411}" type="slidenum">
              <a:rPr lang="fr-CH" sz="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Univers LT Std 45 Light"/>
                <a:ea typeface="+mn-ea"/>
                <a:cs typeface="Arial"/>
              </a:rPr>
              <a:t>‹N°›</a:t>
            </a:fld>
            <a:endParaRPr lang="fr-CH" sz="800" b="0" i="0" u="none" strike="noStrike" cap="none" spc="0">
              <a:ln>
                <a:noFill/>
              </a:ln>
              <a:solidFill>
                <a:prstClr val="black"/>
              </a:solidFill>
              <a:latin typeface="Univers LT Std 45 Light"/>
              <a:ea typeface="+mn-ea"/>
              <a:cs typeface="Arial"/>
            </a:endParaRPr>
          </a:p>
        </p:txBody>
      </p:sp>
      <p:pic>
        <p:nvPicPr>
          <p:cNvPr id="11" name="Image 1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 rot="9820319" flipH="1" flipV="1">
            <a:off x="140847" y="4852412"/>
            <a:ext cx="205382" cy="2317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49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8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svg"/><Relationship Id="rId28" Type="http://schemas.openxmlformats.org/officeDocument/2006/relationships/image" Target="../media/image5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0" y="2014290"/>
            <a:ext cx="9144000" cy="2513387"/>
          </a:xfrm>
        </p:spPr>
        <p:txBody>
          <a:bodyPr/>
          <a:lstStyle/>
          <a:p>
            <a:pPr algn="ctr">
              <a:defRPr/>
            </a:pPr>
            <a:r>
              <a:rPr lang="fr-CH" sz="32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/>
            </a:r>
            <a:br>
              <a:rPr lang="fr-CH" sz="32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fr-CH" sz="32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Ateliers connectés</a:t>
            </a:r>
            <a:br>
              <a:rPr lang="fr-CH" sz="32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fr-CH" sz="32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DEFI</a:t>
            </a:r>
            <a:br>
              <a:rPr lang="fr-CH" sz="32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fr-CH" sz="21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Didier Gogniat</a:t>
            </a:r>
            <a:r>
              <a:rPr lang="fr-CH" sz="21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/>
            </a:r>
            <a:br>
              <a:rPr lang="fr-CH" sz="2100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fr-CH" sz="32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/>
            </a:r>
            <a:br>
              <a:rPr lang="fr-CH" sz="32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endParaRPr lang="fr-CH" sz="1800" dirty="0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Image 17" descr="Une image contenant objet&#10;&#10;Description générée automatiquement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0375" y="1563638"/>
            <a:ext cx="8128287" cy="2036904"/>
          </a:xfrm>
          <a:prstGeom prst="rect">
            <a:avLst/>
          </a:prstGeom>
        </p:spPr>
      </p:pic>
      <p:sp>
        <p:nvSpPr>
          <p:cNvPr id="4" name="AutoShape 2" descr="Résultat de recherche d'images pour &quot;swisscom&quot;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fr-CH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2185" y="3620321"/>
            <a:ext cx="2156754" cy="684473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1D54305A-566E-4462-8E07-FBB748004BD1}"/>
              </a:ext>
            </a:extLst>
          </p:cNvPr>
          <p:cNvGrpSpPr/>
          <p:nvPr/>
        </p:nvGrpSpPr>
        <p:grpSpPr>
          <a:xfrm>
            <a:off x="5495136" y="636760"/>
            <a:ext cx="680525" cy="1024993"/>
            <a:chOff x="5838468" y="1401030"/>
            <a:chExt cx="783883" cy="1307177"/>
          </a:xfrm>
        </p:grpSpPr>
        <p:pic>
          <p:nvPicPr>
            <p:cNvPr id="6" name="Picture 2" descr="C:\Users\Toto\AppData\Local\Microsoft\Windows\Temporary Internet Files\Content.Outlook\4E351WQN\S_Dial_WORK_Analog_nano_BT_12-5mm.png"/>
            <p:cNvPicPr>
              <a:picLocks noChangeAspect="1" noChangeArrowheads="1"/>
            </p:cNvPicPr>
            <p:nvPr/>
          </p:nvPicPr>
          <p:blipFill>
            <a:blip r:embed="rId4"/>
            <a:srcRect l="17205" r="33568"/>
            <a:stretch/>
          </p:blipFill>
          <p:spPr bwMode="auto">
            <a:xfrm>
              <a:off x="5838468" y="1515718"/>
              <a:ext cx="595835" cy="1192489"/>
            </a:xfrm>
            <a:prstGeom prst="rect">
              <a:avLst/>
            </a:prstGeom>
            <a:noFill/>
          </p:spPr>
        </p:pic>
        <p:pic>
          <p:nvPicPr>
            <p:cNvPr id="7" name="Picture 6" descr="http://upload.wikimedia.org/wikipedia/commons/thumb/4/44/WIFI_icon.svg/319px-WIFI_icon.svg.png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6311669" y="1401030"/>
              <a:ext cx="310682" cy="310682"/>
            </a:xfrm>
            <a:prstGeom prst="rect">
              <a:avLst/>
            </a:prstGeom>
            <a:noFill/>
          </p:spPr>
        </p:pic>
      </p:grpSp>
      <p:pic>
        <p:nvPicPr>
          <p:cNvPr id="8" name="Image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609759" y="738581"/>
            <a:ext cx="810113" cy="944633"/>
          </a:xfrm>
          <a:prstGeom prst="rect">
            <a:avLst/>
          </a:prstGeom>
        </p:spPr>
      </p:pic>
      <p:pic>
        <p:nvPicPr>
          <p:cNvPr id="9" name="Image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9491396">
            <a:off x="4022541" y="744332"/>
            <a:ext cx="1043754" cy="864824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49EDCA1E-A9E1-461F-B31E-47A25E2C31CD}"/>
              </a:ext>
            </a:extLst>
          </p:cNvPr>
          <p:cNvGrpSpPr/>
          <p:nvPr/>
        </p:nvGrpSpPr>
        <p:grpSpPr>
          <a:xfrm>
            <a:off x="6954188" y="3709969"/>
            <a:ext cx="1722268" cy="868912"/>
            <a:chOff x="6471460" y="3709969"/>
            <a:chExt cx="1722268" cy="868912"/>
          </a:xfrm>
        </p:grpSpPr>
        <p:pic>
          <p:nvPicPr>
            <p:cNvPr id="13" name="Image 5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 rot="20607465">
              <a:off x="6506409" y="4088098"/>
              <a:ext cx="1687319" cy="490783"/>
            </a:xfrm>
            <a:prstGeom prst="rect">
              <a:avLst/>
            </a:prstGeom>
          </p:spPr>
        </p:pic>
        <p:pic>
          <p:nvPicPr>
            <p:cNvPr id="11" name="Image 16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6471460" y="3709969"/>
              <a:ext cx="914478" cy="505175"/>
            </a:xfrm>
            <a:prstGeom prst="rect">
              <a:avLst/>
            </a:prstGeom>
          </p:spPr>
        </p:pic>
      </p:grpSp>
      <p:pic>
        <p:nvPicPr>
          <p:cNvPr id="15" name="Image 6" descr="Une image contenant texte, parking&#10;&#10;Description générée automatiquement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808411" y="491169"/>
            <a:ext cx="1307990" cy="1307990"/>
          </a:xfrm>
          <a:prstGeom prst="rect">
            <a:avLst/>
          </a:prstGeom>
        </p:spPr>
      </p:pic>
      <p:pic>
        <p:nvPicPr>
          <p:cNvPr id="16" name="Image 3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732240" y="522749"/>
            <a:ext cx="871993" cy="130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808411" y="2788125"/>
            <a:ext cx="1307990" cy="960494"/>
          </a:xfrm>
          <a:prstGeom prst="rect">
            <a:avLst/>
          </a:prstGeom>
        </p:spPr>
      </p:pic>
      <p:pic>
        <p:nvPicPr>
          <p:cNvPr id="3" name="Image 2" descr="Une image contenant intérieur, outil&#10;&#10;Description générée automatiquement">
            <a:extLst>
              <a:ext uri="{FF2B5EF4-FFF2-40B4-BE49-F238E27FC236}">
                <a16:creationId xmlns:a16="http://schemas.microsoft.com/office/drawing/2014/main" xmlns="" id="{2D5FCF1F-801E-465B-B6FB-CE60C64636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2" y="798965"/>
            <a:ext cx="1351309" cy="7574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17679B01-343D-49C5-809A-3D10FB3AC4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32" y="3342253"/>
            <a:ext cx="1375530" cy="1102472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7A28A64C-A05C-47D9-87E6-2856AA690D0A}"/>
              </a:ext>
            </a:extLst>
          </p:cNvPr>
          <p:cNvGrpSpPr/>
          <p:nvPr/>
        </p:nvGrpSpPr>
        <p:grpSpPr>
          <a:xfrm>
            <a:off x="3786269" y="3486422"/>
            <a:ext cx="1516298" cy="1048066"/>
            <a:chOff x="3786269" y="3486422"/>
            <a:chExt cx="1516298" cy="1048066"/>
          </a:xfrm>
        </p:grpSpPr>
        <p:pic>
          <p:nvPicPr>
            <p:cNvPr id="10" name="Image 15"/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786269" y="3709969"/>
              <a:ext cx="1516298" cy="824519"/>
            </a:xfrm>
            <a:prstGeom prst="rect">
              <a:avLst/>
            </a:prstGeom>
          </p:spPr>
        </p:pic>
        <p:pic>
          <p:nvPicPr>
            <p:cNvPr id="20" name="Picture 6" descr="http://upload.wikimedia.org/wikipedia/commons/thumb/4/44/WIFI_icon.svg/319px-WIFI_icon.svg.png">
              <a:extLst>
                <a:ext uri="{FF2B5EF4-FFF2-40B4-BE49-F238E27FC236}">
                  <a16:creationId xmlns:a16="http://schemas.microsoft.com/office/drawing/2014/main" xmlns="" id="{B601B398-393D-4300-9186-20164AE13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4922373" y="3486422"/>
              <a:ext cx="310682" cy="310682"/>
            </a:xfrm>
            <a:prstGeom prst="rect">
              <a:avLst/>
            </a:prstGeom>
            <a:noFill/>
          </p:spPr>
        </p:pic>
      </p:grpSp>
      <p:pic>
        <p:nvPicPr>
          <p:cNvPr id="24" name="Image 23" descr="Une image contenant périphérique&#10;&#10;Description générée automatiquement">
            <a:extLst>
              <a:ext uri="{FF2B5EF4-FFF2-40B4-BE49-F238E27FC236}">
                <a16:creationId xmlns:a16="http://schemas.microsoft.com/office/drawing/2014/main" xmlns="" id="{CB3E961C-B2A8-4E69-9B34-08BA19B5C1D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48" y="3656118"/>
            <a:ext cx="1408029" cy="859694"/>
          </a:xfrm>
          <a:prstGeom prst="rect">
            <a:avLst/>
          </a:prstGeom>
        </p:spPr>
      </p:pic>
      <p:sp>
        <p:nvSpPr>
          <p:cNvPr id="26" name="Titre 3">
            <a:extLst>
              <a:ext uri="{FF2B5EF4-FFF2-40B4-BE49-F238E27FC236}">
                <a16:creationId xmlns:a16="http://schemas.microsoft.com/office/drawing/2014/main" xmlns="" id="{C664CA10-15CB-4824-B2A8-7D944AE6CF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7582" y="555526"/>
            <a:ext cx="4272410" cy="429940"/>
          </a:xfrm>
        </p:spPr>
        <p:txBody>
          <a:bodyPr/>
          <a:lstStyle/>
          <a:p>
            <a:pPr algn="l">
              <a:defRPr/>
            </a:pPr>
            <a:r>
              <a:rPr lang="fr-CH" sz="18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Historique</a:t>
            </a:r>
            <a:r>
              <a:rPr lang="fr-CH"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CH" sz="1800" dirty="0">
                <a:solidFill>
                  <a:schemeClr val="bg1">
                    <a:lumMod val="50000"/>
                  </a:schemeClr>
                </a:solidFill>
              </a:rPr>
            </a:br>
            <a:endParaRPr sz="1800" i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cxnSp>
        <p:nvCxnSpPr>
          <p:cNvPr id="27" name="Connecteur droit 4">
            <a:extLst>
              <a:ext uri="{FF2B5EF4-FFF2-40B4-BE49-F238E27FC236}">
                <a16:creationId xmlns:a16="http://schemas.microsoft.com/office/drawing/2014/main" xmlns="" id="{CD38A273-616A-4AAC-9800-A3977ACBC893}"/>
              </a:ext>
            </a:extLst>
          </p:cNvPr>
          <p:cNvCxnSpPr>
            <a:cxnSpLocks/>
          </p:cNvCxnSpPr>
          <p:nvPr/>
        </p:nvCxnSpPr>
        <p:spPr bwMode="auto">
          <a:xfrm>
            <a:off x="307975" y="867365"/>
            <a:ext cx="1023665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" name="Picture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75856" y="2116438"/>
            <a:ext cx="591848" cy="591848"/>
          </a:xfrm>
          <a:prstGeom prst="rect">
            <a:avLst/>
          </a:prstGeom>
        </p:spPr>
      </p:pic>
      <p:sp>
        <p:nvSpPr>
          <p:cNvPr id="12" name="ZoneTexte 43"/>
          <p:cNvSpPr>
            <a:spLocks/>
          </p:cNvSpPr>
          <p:nvPr/>
        </p:nvSpPr>
        <p:spPr bwMode="auto">
          <a:xfrm>
            <a:off x="3554945" y="4001386"/>
            <a:ext cx="2034109" cy="738646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marL="285750" indent="-285750" defTabSz="449252">
              <a:buFont typeface="Arial" panose="020B0604020202020204" pitchFamily="34" charset="0"/>
              <a:buChar char="•"/>
              <a:defRPr/>
            </a:pPr>
            <a:r>
              <a:rPr lang="fr-CH" sz="1400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Bluetooth</a:t>
            </a:r>
          </a:p>
          <a:p>
            <a:pPr marL="285750" indent="-285750" defTabSz="44925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USB</a:t>
            </a:r>
            <a:endParaRPr sz="1400" b="1" i="1" dirty="0">
              <a:solidFill>
                <a:schemeClr val="bg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  <a:p>
            <a:pPr marL="285750" indent="-285750" defTabSz="44925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H" sz="1400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RS232</a:t>
            </a:r>
            <a:endParaRPr sz="1400" b="1" i="1" dirty="0">
              <a:solidFill>
                <a:schemeClr val="bg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3" name="ZoneTexte 51"/>
          <p:cNvSpPr>
            <a:spLocks/>
          </p:cNvSpPr>
          <p:nvPr/>
        </p:nvSpPr>
        <p:spPr bwMode="auto">
          <a:xfrm>
            <a:off x="4057906" y="2092513"/>
            <a:ext cx="998959" cy="5847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defTabSz="449252"/>
            <a:r>
              <a:rPr lang="fr-CH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55"/>
              </a:rPr>
              <a:t>Base de données</a:t>
            </a:r>
          </a:p>
        </p:txBody>
      </p:sp>
      <p:sp>
        <p:nvSpPr>
          <p:cNvPr id="14" name="ZoneTexte 52"/>
          <p:cNvSpPr>
            <a:spLocks/>
          </p:cNvSpPr>
          <p:nvPr/>
        </p:nvSpPr>
        <p:spPr bwMode="auto">
          <a:xfrm>
            <a:off x="3539634" y="2837531"/>
            <a:ext cx="1812587" cy="3385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23" tIns="45711" rIns="91423" bIns="45711" rtlCol="0">
            <a:spAutoFit/>
          </a:bodyPr>
          <a:lstStyle/>
          <a:p>
            <a:pPr defTabSz="449252"/>
            <a:r>
              <a:rPr lang="fr-CH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LT Std 55"/>
              </a:rPr>
              <a:t>Saisie des mesures</a:t>
            </a:r>
            <a:endParaRPr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LT Std 55"/>
            </a:endParaRPr>
          </a:p>
        </p:txBody>
      </p:sp>
      <p:cxnSp>
        <p:nvCxnSpPr>
          <p:cNvPr id="22" name="Connecteur droit 5"/>
          <p:cNvCxnSpPr>
            <a:cxnSpLocks/>
          </p:cNvCxnSpPr>
          <p:nvPr/>
        </p:nvCxnSpPr>
        <p:spPr bwMode="auto">
          <a:xfrm>
            <a:off x="191526" y="2779505"/>
            <a:ext cx="863803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20688779">
            <a:off x="5447748" y="2546089"/>
            <a:ext cx="642809" cy="6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28" descr="Une image contenant signe, dessin, horloge&#10;&#10;Description générée automatiquemen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65864" y="2835335"/>
            <a:ext cx="1487502" cy="383368"/>
          </a:xfrm>
          <a:prstGeom prst="rect">
            <a:avLst/>
          </a:prstGeom>
        </p:spPr>
      </p:pic>
      <p:pic>
        <p:nvPicPr>
          <p:cNvPr id="32" name="Image 3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66632" y="2889533"/>
            <a:ext cx="1057295" cy="368292"/>
          </a:xfrm>
          <a:prstGeom prst="rect">
            <a:avLst/>
          </a:prstGeom>
        </p:spPr>
      </p:pic>
      <p:pic>
        <p:nvPicPr>
          <p:cNvPr id="34" name="Pictur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95927" y="3001202"/>
            <a:ext cx="585182" cy="1042010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1192637F-4B69-4E5A-A6E7-B0C2BBEFD367}"/>
              </a:ext>
            </a:extLst>
          </p:cNvPr>
          <p:cNvGrpSpPr/>
          <p:nvPr/>
        </p:nvGrpSpPr>
        <p:grpSpPr>
          <a:xfrm>
            <a:off x="7917280" y="3038774"/>
            <a:ext cx="731458" cy="1125222"/>
            <a:chOff x="8096647" y="3407801"/>
            <a:chExt cx="731458" cy="1125222"/>
          </a:xfrm>
        </p:grpSpPr>
        <p:pic>
          <p:nvPicPr>
            <p:cNvPr id="39" name="Picture 17" descr="A picture containing text, device, gauge&#10;&#10;Description automatically generated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8249375" y="3435364"/>
              <a:ext cx="578730" cy="1097659"/>
            </a:xfrm>
            <a:prstGeom prst="rect">
              <a:avLst/>
            </a:prstGeom>
          </p:spPr>
        </p:pic>
        <p:pic>
          <p:nvPicPr>
            <p:cNvPr id="40" name="Picture 18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 rot="16199999">
              <a:off x="8096647" y="3407801"/>
              <a:ext cx="256054" cy="256054"/>
            </a:xfrm>
            <a:prstGeom prst="rect">
              <a:avLst/>
            </a:prstGeom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4980A1AD-F1AE-44EB-99D0-94A59EF4BC8D}"/>
              </a:ext>
            </a:extLst>
          </p:cNvPr>
          <p:cNvGrpSpPr/>
          <p:nvPr/>
        </p:nvGrpSpPr>
        <p:grpSpPr>
          <a:xfrm>
            <a:off x="4806644" y="3562187"/>
            <a:ext cx="2224666" cy="980097"/>
            <a:chOff x="5592811" y="3488041"/>
            <a:chExt cx="2224666" cy="980097"/>
          </a:xfrm>
        </p:grpSpPr>
        <p:pic>
          <p:nvPicPr>
            <p:cNvPr id="33" name="Picture 6" descr="A picture containing text&#10;&#10;Description automatically generated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5592811" y="3530198"/>
              <a:ext cx="2224666" cy="937940"/>
            </a:xfrm>
            <a:prstGeom prst="rect">
              <a:avLst/>
            </a:prstGeom>
          </p:spPr>
        </p:pic>
        <p:pic>
          <p:nvPicPr>
            <p:cNvPr id="41" name="Picture 19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 rot="15918628">
              <a:off x="6641886" y="3488041"/>
              <a:ext cx="256054" cy="256054"/>
            </a:xfrm>
            <a:prstGeom prst="rect">
              <a:avLst/>
            </a:prstGeom>
          </p:spPr>
        </p:pic>
      </p:grpSp>
      <p:pic>
        <p:nvPicPr>
          <p:cNvPr id="42" name="Picture 21" descr="A picture containing text, parking&#10;&#10;Description automatically generated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88673" y="3104412"/>
            <a:ext cx="1757807" cy="1757807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E024A08F-4821-44BE-840E-2F55767D7D69}"/>
              </a:ext>
            </a:extLst>
          </p:cNvPr>
          <p:cNvGrpSpPr/>
          <p:nvPr/>
        </p:nvGrpSpPr>
        <p:grpSpPr>
          <a:xfrm>
            <a:off x="4395682" y="3235556"/>
            <a:ext cx="1251043" cy="683265"/>
            <a:chOff x="3931930" y="3528233"/>
            <a:chExt cx="1251043" cy="683265"/>
          </a:xfrm>
        </p:grpSpPr>
        <p:pic>
          <p:nvPicPr>
            <p:cNvPr id="35" name="Picture 12" descr="A picture containing device, silver&#10;&#10;Description automatically generated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3931930" y="3706338"/>
              <a:ext cx="1251043" cy="505160"/>
            </a:xfrm>
            <a:prstGeom prst="rect">
              <a:avLst/>
            </a:prstGeom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xmlns="" id="{689E06CF-9CC0-4CBA-A5E7-6D00EDE36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 rot="15918628">
              <a:off x="4177900" y="3528233"/>
              <a:ext cx="256054" cy="256054"/>
            </a:xfrm>
            <a:prstGeom prst="rect">
              <a:avLst/>
            </a:prstGeom>
          </p:spPr>
        </p:pic>
      </p:grpSp>
      <p:pic>
        <p:nvPicPr>
          <p:cNvPr id="50" name="Picture 13">
            <a:extLst>
              <a:ext uri="{FF2B5EF4-FFF2-40B4-BE49-F238E27FC236}">
                <a16:creationId xmlns:a16="http://schemas.microsoft.com/office/drawing/2014/main" xmlns="" id="{F5986EA3-61AB-4EB5-9C29-D171F7E2F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04288" y="2114793"/>
            <a:ext cx="591848" cy="591848"/>
          </a:xfrm>
          <a:prstGeom prst="rect">
            <a:avLst/>
          </a:prstGeom>
        </p:spPr>
      </p:pic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12"/>
          <a:srcRect l="50000" t="51723" r="6986" b="7497"/>
          <a:stretch/>
        </p:blipFill>
        <p:spPr bwMode="auto">
          <a:xfrm rot="7747538">
            <a:off x="2760983" y="2599732"/>
            <a:ext cx="610132" cy="454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roupe 62">
            <a:extLst>
              <a:ext uri="{FF2B5EF4-FFF2-40B4-BE49-F238E27FC236}">
                <a16:creationId xmlns:a16="http://schemas.microsoft.com/office/drawing/2014/main" xmlns="" id="{275CFF4F-29E0-47FE-8DAF-6F9B105C09ED}"/>
              </a:ext>
            </a:extLst>
          </p:cNvPr>
          <p:cNvGrpSpPr/>
          <p:nvPr/>
        </p:nvGrpSpPr>
        <p:grpSpPr>
          <a:xfrm>
            <a:off x="6132824" y="-764866"/>
            <a:ext cx="2707753" cy="2616536"/>
            <a:chOff x="6121812" y="-1102179"/>
            <a:chExt cx="2868982" cy="2956643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9BE13E9E-671F-4BF9-97D2-F85D4C51565B}"/>
                </a:ext>
              </a:extLst>
            </p:cNvPr>
            <p:cNvGrpSpPr/>
            <p:nvPr/>
          </p:nvGrpSpPr>
          <p:grpSpPr>
            <a:xfrm>
              <a:off x="6193527" y="-1102179"/>
              <a:ext cx="2797267" cy="2956643"/>
              <a:chOff x="6193527" y="-1102179"/>
              <a:chExt cx="2797267" cy="2956643"/>
            </a:xfrm>
          </p:grpSpPr>
          <p:pic>
            <p:nvPicPr>
              <p:cNvPr id="23" name="Picture 37"/>
              <p:cNvPicPr>
                <a:picLocks noChangeAspect="1" noChangeArrowheads="1"/>
              </p:cNvPicPr>
              <p:nvPr/>
            </p:nvPicPr>
            <p:blipFill>
              <a:blip r:embed="rId13"/>
              <a:stretch/>
            </p:blipFill>
            <p:spPr bwMode="auto">
              <a:xfrm>
                <a:off x="6193527" y="160119"/>
                <a:ext cx="603504" cy="5852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xmlns="" id="{CC98C80B-BB81-4406-9C19-9DC88E64AD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9684" y="-1102179"/>
                <a:ext cx="2091110" cy="2956643"/>
              </a:xfrm>
              <a:prstGeom prst="rect">
                <a:avLst/>
              </a:prstGeom>
            </p:spPr>
          </p:pic>
          <p:pic>
            <p:nvPicPr>
              <p:cNvPr id="1026" name="Picture 2" descr="OPTIMAX - Manufacturing Industry">
                <a:extLst>
                  <a:ext uri="{FF2B5EF4-FFF2-40B4-BE49-F238E27FC236}">
                    <a16:creationId xmlns:a16="http://schemas.microsoft.com/office/drawing/2014/main" xmlns="" id="{4104992A-4C86-46A5-B85A-D1DFB77BB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8649" y="1134001"/>
                <a:ext cx="961830" cy="176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C30A498D-FF6D-49D1-A241-0D8CC9FD618E}"/>
                </a:ext>
              </a:extLst>
            </p:cNvPr>
            <p:cNvSpPr/>
            <p:nvPr/>
          </p:nvSpPr>
          <p:spPr>
            <a:xfrm>
              <a:off x="6121812" y="123478"/>
              <a:ext cx="2868982" cy="1322077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029" name="Groupe 1028">
            <a:extLst>
              <a:ext uri="{FF2B5EF4-FFF2-40B4-BE49-F238E27FC236}">
                <a16:creationId xmlns:a16="http://schemas.microsoft.com/office/drawing/2014/main" xmlns="" id="{66D3A726-17D4-40C8-A4EE-86A774DFAA61}"/>
              </a:ext>
            </a:extLst>
          </p:cNvPr>
          <p:cNvGrpSpPr/>
          <p:nvPr/>
        </p:nvGrpSpPr>
        <p:grpSpPr>
          <a:xfrm>
            <a:off x="6136459" y="1635646"/>
            <a:ext cx="2704118" cy="1145453"/>
            <a:chOff x="6136459" y="1380008"/>
            <a:chExt cx="2704118" cy="1145453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6D2E8D05-0A3B-4619-B7FB-C16FA5CEE20E}"/>
                </a:ext>
              </a:extLst>
            </p:cNvPr>
            <p:cNvGrpSpPr/>
            <p:nvPr/>
          </p:nvGrpSpPr>
          <p:grpSpPr>
            <a:xfrm>
              <a:off x="6136459" y="1380008"/>
              <a:ext cx="2704118" cy="1015644"/>
              <a:chOff x="5954217" y="1444710"/>
              <a:chExt cx="3319266" cy="1419429"/>
            </a:xfrm>
          </p:grpSpPr>
          <p:pic>
            <p:nvPicPr>
              <p:cNvPr id="7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tretch/>
            </p:blipFill>
            <p:spPr bwMode="auto">
              <a:xfrm>
                <a:off x="8538695" y="1546272"/>
                <a:ext cx="645149" cy="7520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ZoneTexte 41"/>
              <p:cNvSpPr>
                <a:spLocks/>
              </p:cNvSpPr>
              <p:nvPr/>
            </p:nvSpPr>
            <p:spPr bwMode="auto">
              <a:xfrm>
                <a:off x="5954217" y="1444710"/>
                <a:ext cx="3319266" cy="1419429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lIns="91423" tIns="45711" rIns="91423" bIns="45711" rtlCol="0">
                <a:spAutoFit/>
              </a:bodyPr>
              <a:lstStyle/>
              <a:p>
                <a:pPr defTabSz="449252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CH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Gestionnaire d’outils</a:t>
                </a:r>
                <a:endParaRPr sz="1200" b="1" i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j-ea"/>
                  <a:cs typeface="+mj-cs"/>
                </a:endParaRPr>
              </a:p>
              <a:p>
                <a:pPr marL="171450" indent="-171450" defTabSz="449252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CH" sz="1200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Date de calibration</a:t>
                </a:r>
                <a:endParaRPr sz="12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j-ea"/>
                  <a:cs typeface="+mj-cs"/>
                </a:endParaRPr>
              </a:p>
              <a:p>
                <a:pPr marL="171450" indent="-171450" defTabSz="449252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CH" sz="1200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Etat de la batterie</a:t>
                </a:r>
              </a:p>
              <a:p>
                <a:pPr marL="171450" indent="-171450" defTabSz="449252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CH" sz="1200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Localisation</a:t>
                </a:r>
                <a:endParaRPr sz="12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j-ea"/>
                  <a:cs typeface="+mj-cs"/>
                </a:endParaRPr>
              </a:p>
              <a:p>
                <a:pPr marL="171450" indent="-171450" defTabSz="449252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CH" sz="1200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Version de </a:t>
                </a:r>
                <a:r>
                  <a:rPr lang="fr-CH" sz="1200" dirty="0" err="1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firmware</a:t>
                </a:r>
                <a:endParaRPr sz="12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j-ea"/>
                  <a:cs typeface="+mj-cs"/>
                </a:endParaRPr>
              </a:p>
            </p:txBody>
          </p:sp>
        </p:grpSp>
        <p:pic>
          <p:nvPicPr>
            <p:cNvPr id="1028" name="Image 1027" descr="Une image contenant périphérique, pied à coulisse, jauge&#10;&#10;Description générée automatiquement">
              <a:extLst>
                <a:ext uri="{FF2B5EF4-FFF2-40B4-BE49-F238E27FC236}">
                  <a16:creationId xmlns:a16="http://schemas.microsoft.com/office/drawing/2014/main" xmlns="" id="{C7963D17-03CD-472F-8ED2-B0917558C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399" y="1691252"/>
              <a:ext cx="1205621" cy="834209"/>
            </a:xfrm>
            <a:prstGeom prst="rect">
              <a:avLst/>
            </a:prstGeom>
          </p:spPr>
        </p:pic>
      </p:grpSp>
      <p:grpSp>
        <p:nvGrpSpPr>
          <p:cNvPr id="1048" name="Groupe 1047">
            <a:extLst>
              <a:ext uri="{FF2B5EF4-FFF2-40B4-BE49-F238E27FC236}">
                <a16:creationId xmlns:a16="http://schemas.microsoft.com/office/drawing/2014/main" xmlns="" id="{4AC5C863-5B03-4EB7-AB8B-FB7832BA3B18}"/>
              </a:ext>
            </a:extLst>
          </p:cNvPr>
          <p:cNvGrpSpPr/>
          <p:nvPr/>
        </p:nvGrpSpPr>
        <p:grpSpPr>
          <a:xfrm>
            <a:off x="87398" y="589395"/>
            <a:ext cx="2906090" cy="2099809"/>
            <a:chOff x="87398" y="589395"/>
            <a:chExt cx="2906090" cy="2099809"/>
          </a:xfrm>
        </p:grpSpPr>
        <p:grpSp>
          <p:nvGrpSpPr>
            <p:cNvPr id="1047" name="Groupe 1046">
              <a:extLst>
                <a:ext uri="{FF2B5EF4-FFF2-40B4-BE49-F238E27FC236}">
                  <a16:creationId xmlns:a16="http://schemas.microsoft.com/office/drawing/2014/main" xmlns="" id="{98516502-00F0-4029-A195-535AEE692759}"/>
                </a:ext>
              </a:extLst>
            </p:cNvPr>
            <p:cNvGrpSpPr/>
            <p:nvPr/>
          </p:nvGrpSpPr>
          <p:grpSpPr>
            <a:xfrm>
              <a:off x="118939" y="613648"/>
              <a:ext cx="2796877" cy="2017275"/>
              <a:chOff x="118939" y="613648"/>
              <a:chExt cx="2796877" cy="2017275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xmlns="" id="{29F3CD8A-B914-4696-A660-9490FFEFC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2905" y="627534"/>
                <a:ext cx="1102911" cy="597410"/>
              </a:xfrm>
              <a:prstGeom prst="rect">
                <a:avLst/>
              </a:prstGeom>
            </p:spPr>
          </p:pic>
          <p:sp>
            <p:nvSpPr>
              <p:cNvPr id="21" name="ZoneTexte 65"/>
              <p:cNvSpPr>
                <a:spLocks/>
              </p:cNvSpPr>
              <p:nvPr/>
            </p:nvSpPr>
            <p:spPr bwMode="auto">
              <a:xfrm>
                <a:off x="118939" y="613648"/>
                <a:ext cx="1788765" cy="1908197"/>
              </a:xfrm>
              <a:prstGeom prst="rect">
                <a:avLst/>
              </a:prstGeom>
              <a:noFill/>
            </p:spPr>
            <p:txBody>
              <a:bodyPr wrap="square" lIns="91423" tIns="45711" rIns="91423" bIns="45711" rtlCol="0">
                <a:spAutoFit/>
              </a:bodyPr>
              <a:lstStyle/>
              <a:p>
                <a:pPr defTabSz="449252">
                  <a:defRPr/>
                </a:pPr>
                <a:r>
                  <a:rPr lang="fr-CH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Lien direct et bidirectionnel avec:</a:t>
                </a:r>
              </a:p>
              <a:p>
                <a:pPr defTabSz="449252">
                  <a:defRPr/>
                </a:pPr>
                <a:endParaRPr sz="1200" b="1" i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j-ea"/>
                  <a:cs typeface="+mj-cs"/>
                </a:endParaRPr>
              </a:p>
              <a:p>
                <a:pPr marL="171450" indent="-171450" defTabSz="449252">
                  <a:buFont typeface="Arial" panose="020B0604020202020204" pitchFamily="34" charset="0"/>
                  <a:buChar char="•"/>
                  <a:defRPr/>
                </a:pPr>
                <a:r>
                  <a:rPr lang="fr-CH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Logiciels SPC </a:t>
                </a:r>
                <a:r>
                  <a:rPr lang="fr-CH" sz="1200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: </a:t>
                </a:r>
                <a:r>
                  <a:rPr lang="fr-CH" sz="1000" i="1" dirty="0" err="1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QDAs</a:t>
                </a:r>
                <a:r>
                  <a:rPr lang="fr-CH" sz="1000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, Quick Control, etc..</a:t>
                </a:r>
              </a:p>
              <a:p>
                <a:pPr marL="171450" indent="-171450" defTabSz="449252">
                  <a:buFont typeface="Arial" panose="020B0604020202020204" pitchFamily="34" charset="0"/>
                  <a:buChar char="•"/>
                  <a:defRPr/>
                </a:pPr>
                <a:r>
                  <a:rPr lang="fr-CH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Contrôle qualité &amp; </a:t>
                </a:r>
                <a:r>
                  <a:rPr lang="fr-CH" sz="1200" b="1" i="1" dirty="0" err="1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Jellix</a:t>
                </a:r>
                <a:r>
                  <a:rPr lang="fr-CH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 </a:t>
                </a:r>
                <a:r>
                  <a:rPr lang="fr-CH" sz="1200" b="1" i="1" dirty="0" err="1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ecosystem</a:t>
                </a:r>
                <a:endParaRPr lang="fr-CH" sz="1200" b="1" i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j-ea"/>
                  <a:cs typeface="+mj-cs"/>
                </a:endParaRPr>
              </a:p>
              <a:p>
                <a:pPr marL="171450" indent="-171450" defTabSz="449252">
                  <a:buFont typeface="Arial" panose="020B0604020202020204" pitchFamily="34" charset="0"/>
                  <a:buChar char="•"/>
                  <a:defRPr/>
                </a:pPr>
                <a:r>
                  <a:rPr lang="fr-CH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CAO/PLM</a:t>
                </a:r>
              </a:p>
              <a:p>
                <a:pPr marL="171450" indent="-171450" defTabSz="449252">
                  <a:buFont typeface="Arial" panose="020B0604020202020204" pitchFamily="34" charset="0"/>
                  <a:buChar char="•"/>
                  <a:defRPr/>
                </a:pPr>
                <a:r>
                  <a:rPr lang="fr-CH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ERP</a:t>
                </a:r>
              </a:p>
              <a:p>
                <a:pPr marL="171450" indent="-171450" defTabSz="449252">
                  <a:buFont typeface="Arial" panose="020B0604020202020204" pitchFamily="34" charset="0"/>
                  <a:buChar char="•"/>
                  <a:defRPr/>
                </a:pPr>
                <a:r>
                  <a:rPr lang="fr-CH" sz="1200" b="1" i="1" dirty="0">
                    <a:solidFill>
                      <a:schemeClr val="bg1">
                        <a:lumMod val="50000"/>
                      </a:schemeClr>
                    </a:solidFill>
                    <a:latin typeface="Calibri"/>
                    <a:ea typeface="+mj-ea"/>
                    <a:cs typeface="+mj-cs"/>
                  </a:rPr>
                  <a:t>CAQ</a:t>
                </a:r>
                <a:endParaRPr sz="1200" b="1" i="1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j-ea"/>
                  <a:cs typeface="+mj-cs"/>
                </a:endParaRPr>
              </a:p>
            </p:txBody>
          </p:sp>
          <p:pic>
            <p:nvPicPr>
              <p:cNvPr id="28" name="Image 42"/>
              <p:cNvPicPr>
                <a:picLocks noChangeAspect="1"/>
              </p:cNvPicPr>
              <p:nvPr/>
            </p:nvPicPr>
            <p:blipFill>
              <a:blip r:embed="rId19"/>
              <a:stretch/>
            </p:blipFill>
            <p:spPr bwMode="auto">
              <a:xfrm>
                <a:off x="1811000" y="2014506"/>
                <a:ext cx="1097076" cy="616417"/>
              </a:xfrm>
              <a:prstGeom prst="rect">
                <a:avLst/>
              </a:prstGeom>
            </p:spPr>
          </p:pic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xmlns="" id="{6C4A4023-067F-4E52-B436-82A108CF4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0999" y="1304757"/>
                <a:ext cx="1102911" cy="665212"/>
              </a:xfrm>
              <a:prstGeom prst="rect">
                <a:avLst/>
              </a:prstGeom>
            </p:spPr>
          </p:pic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F8743CF4-E2F4-4F75-AA71-975CFFC58760}"/>
                </a:ext>
              </a:extLst>
            </p:cNvPr>
            <p:cNvSpPr/>
            <p:nvPr/>
          </p:nvSpPr>
          <p:spPr bwMode="auto">
            <a:xfrm>
              <a:off x="87398" y="589395"/>
              <a:ext cx="2906090" cy="209980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1038" name="Image 1037">
            <a:extLst>
              <a:ext uri="{FF2B5EF4-FFF2-40B4-BE49-F238E27FC236}">
                <a16:creationId xmlns:a16="http://schemas.microsoft.com/office/drawing/2014/main" xmlns="" id="{B992AACC-C307-4E0A-8F55-904C72B1C97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20458" y="1059582"/>
            <a:ext cx="998958" cy="998958"/>
          </a:xfrm>
          <a:prstGeom prst="rect">
            <a:avLst/>
          </a:prstGeom>
        </p:spPr>
      </p:pic>
      <p:grpSp>
        <p:nvGrpSpPr>
          <p:cNvPr id="1045" name="Groupe 1044">
            <a:extLst>
              <a:ext uri="{FF2B5EF4-FFF2-40B4-BE49-F238E27FC236}">
                <a16:creationId xmlns:a16="http://schemas.microsoft.com/office/drawing/2014/main" xmlns="" id="{5DAF582C-B4E4-46F4-B7D4-459F03636DDE}"/>
              </a:ext>
            </a:extLst>
          </p:cNvPr>
          <p:cNvGrpSpPr/>
          <p:nvPr/>
        </p:nvGrpSpPr>
        <p:grpSpPr>
          <a:xfrm>
            <a:off x="3196179" y="1171855"/>
            <a:ext cx="665736" cy="760097"/>
            <a:chOff x="3196179" y="808045"/>
            <a:chExt cx="646961" cy="1123907"/>
          </a:xfrm>
        </p:grpSpPr>
        <p:pic>
          <p:nvPicPr>
            <p:cNvPr id="1041" name="Graphique 1040" descr="Retour avec un remplissage uni">
              <a:extLst>
                <a:ext uri="{FF2B5EF4-FFF2-40B4-BE49-F238E27FC236}">
                  <a16:creationId xmlns:a16="http://schemas.microsoft.com/office/drawing/2014/main" xmlns="" id="{59C356A8-F3A4-4F7F-8E28-5E5CB69D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3196179" y="808045"/>
              <a:ext cx="646961" cy="646961"/>
            </a:xfrm>
            <a:prstGeom prst="rect">
              <a:avLst/>
            </a:prstGeom>
          </p:spPr>
        </p:pic>
        <p:pic>
          <p:nvPicPr>
            <p:cNvPr id="93" name="Graphique 92" descr="Retour avec un remplissage uni">
              <a:extLst>
                <a:ext uri="{FF2B5EF4-FFF2-40B4-BE49-F238E27FC236}">
                  <a16:creationId xmlns:a16="http://schemas.microsoft.com/office/drawing/2014/main" xmlns="" id="{B6CA2695-BEAE-4483-9B64-7B89D1F35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 bwMode="auto">
            <a:xfrm rot="10800000">
              <a:off x="3196179" y="1284991"/>
              <a:ext cx="646961" cy="646961"/>
            </a:xfrm>
            <a:prstGeom prst="rect">
              <a:avLst/>
            </a:prstGeom>
          </p:spPr>
        </p:pic>
      </p:grpSp>
      <p:grpSp>
        <p:nvGrpSpPr>
          <p:cNvPr id="1046" name="Groupe 1045">
            <a:extLst>
              <a:ext uri="{FF2B5EF4-FFF2-40B4-BE49-F238E27FC236}">
                <a16:creationId xmlns:a16="http://schemas.microsoft.com/office/drawing/2014/main" xmlns="" id="{B9561724-B783-4FDD-B1EE-E325565771D4}"/>
              </a:ext>
            </a:extLst>
          </p:cNvPr>
          <p:cNvGrpSpPr/>
          <p:nvPr/>
        </p:nvGrpSpPr>
        <p:grpSpPr>
          <a:xfrm>
            <a:off x="5263172" y="1191277"/>
            <a:ext cx="703460" cy="762909"/>
            <a:chOff x="5263172" y="818352"/>
            <a:chExt cx="655805" cy="1151887"/>
          </a:xfrm>
        </p:grpSpPr>
        <p:pic>
          <p:nvPicPr>
            <p:cNvPr id="1043" name="Graphique 1042" descr="Retour avec un remplissage uni">
              <a:extLst>
                <a:ext uri="{FF2B5EF4-FFF2-40B4-BE49-F238E27FC236}">
                  <a16:creationId xmlns:a16="http://schemas.microsoft.com/office/drawing/2014/main" xmlns="" id="{7F7F0BEA-3322-424E-94E9-6F0ACB8B9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5263172" y="818352"/>
              <a:ext cx="646962" cy="646962"/>
            </a:xfrm>
            <a:prstGeom prst="rect">
              <a:avLst/>
            </a:prstGeom>
          </p:spPr>
        </p:pic>
        <p:pic>
          <p:nvPicPr>
            <p:cNvPr id="94" name="Graphique 93" descr="Retour avec un remplissage uni">
              <a:extLst>
                <a:ext uri="{FF2B5EF4-FFF2-40B4-BE49-F238E27FC236}">
                  <a16:creationId xmlns:a16="http://schemas.microsoft.com/office/drawing/2014/main" xmlns="" id="{5DD160C3-66B9-4ACB-84CB-7083B7D14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 bwMode="auto">
            <a:xfrm rot="10800000">
              <a:off x="5272015" y="1323277"/>
              <a:ext cx="646962" cy="6469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6B283822-6779-48F1-97A2-10F97BD4F12B}"/>
              </a:ext>
            </a:extLst>
          </p:cNvPr>
          <p:cNvSpPr txBox="1"/>
          <p:nvPr/>
        </p:nvSpPr>
        <p:spPr>
          <a:xfrm>
            <a:off x="218200" y="1568862"/>
            <a:ext cx="230425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Outils de coupe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Approvisionnement matière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Usinage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Lavage adéquat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Contrôle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Gestion du personnel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Ergonomie des postes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....</a:t>
            </a:r>
          </a:p>
          <a:p>
            <a:endParaRPr lang="fr-C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/>
          <p:nvPr/>
        </p:nvSpPr>
        <p:spPr bwMode="auto">
          <a:xfrm>
            <a:off x="123325" y="583706"/>
            <a:ext cx="2576349" cy="342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ctr">
              <a:buClrTx/>
              <a:defRPr/>
            </a:pPr>
            <a:r>
              <a:rPr lang="en-GB" sz="1800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DEFI, </a:t>
            </a:r>
            <a:r>
              <a:rPr lang="en-GB" sz="1800" b="1" i="1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l’atelier</a:t>
            </a:r>
            <a:r>
              <a:rPr lang="en-GB" sz="1800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GB" sz="1800" b="1" i="1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connecté</a:t>
            </a:r>
            <a:endParaRPr lang="fr-CH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  <a:defRPr/>
            </a:pPr>
            <a:endParaRPr lang="fr-CH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fr-CH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98E8703-93E6-4F7A-98E6-4BC03893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27" y="1843187"/>
            <a:ext cx="1158457" cy="115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A484A18B-8601-4A90-A940-7F72EA968044}"/>
              </a:ext>
            </a:extLst>
          </p:cNvPr>
          <p:cNvGrpSpPr/>
          <p:nvPr/>
        </p:nvGrpSpPr>
        <p:grpSpPr>
          <a:xfrm>
            <a:off x="2705889" y="3450293"/>
            <a:ext cx="4379994" cy="1250116"/>
            <a:chOff x="3203848" y="339502"/>
            <a:chExt cx="5028066" cy="1490929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xmlns="" id="{F288BEE9-C9BB-4921-B2A8-94970BBB273E}"/>
                </a:ext>
              </a:extLst>
            </p:cNvPr>
            <p:cNvGrpSpPr/>
            <p:nvPr/>
          </p:nvGrpSpPr>
          <p:grpSpPr>
            <a:xfrm>
              <a:off x="3347864" y="438966"/>
              <a:ext cx="4884050" cy="1378707"/>
              <a:chOff x="3379885" y="787742"/>
              <a:chExt cx="4884050" cy="1378707"/>
            </a:xfrm>
          </p:grpSpPr>
          <p:pic>
            <p:nvPicPr>
              <p:cNvPr id="11" name="Image 3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3379885" y="998388"/>
                <a:ext cx="1840187" cy="116806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Image 9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6648859" y="903554"/>
                <a:ext cx="1615076" cy="115362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" name="Image 2" descr="Une image contenant texte, imprimante, équipement électronique&#10;&#10;Description générée automatiquement">
                <a:extLst>
                  <a:ext uri="{FF2B5EF4-FFF2-40B4-BE49-F238E27FC236}">
                    <a16:creationId xmlns:a16="http://schemas.microsoft.com/office/drawing/2014/main" xmlns="" id="{5BE3B473-D222-40BC-B675-85A6F536B9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38" r="19201" b="9053"/>
              <a:stretch/>
            </p:blipFill>
            <p:spPr>
              <a:xfrm>
                <a:off x="5306780" y="787742"/>
                <a:ext cx="1509012" cy="136886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A4FF42C-C166-4FD3-83F8-46300B6A7FAB}"/>
                </a:ext>
              </a:extLst>
            </p:cNvPr>
            <p:cNvSpPr/>
            <p:nvPr/>
          </p:nvSpPr>
          <p:spPr>
            <a:xfrm>
              <a:off x="3203848" y="339502"/>
              <a:ext cx="4752528" cy="1490929"/>
            </a:xfrm>
            <a:prstGeom prst="rect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8F7ED7E7-2204-44EA-9394-A28393B01269}"/>
              </a:ext>
            </a:extLst>
          </p:cNvPr>
          <p:cNvGrpSpPr/>
          <p:nvPr/>
        </p:nvGrpSpPr>
        <p:grpSpPr>
          <a:xfrm>
            <a:off x="6732241" y="1599474"/>
            <a:ext cx="1940232" cy="1763934"/>
            <a:chOff x="5877786" y="2282706"/>
            <a:chExt cx="2510638" cy="2157857"/>
          </a:xfrm>
        </p:grpSpPr>
        <p:pic>
          <p:nvPicPr>
            <p:cNvPr id="14" name="Image 17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5993365" y="2399403"/>
              <a:ext cx="1158670" cy="1253904"/>
            </a:xfrm>
            <a:prstGeom prst="rect">
              <a:avLst/>
            </a:prstGeom>
          </p:spPr>
        </p:pic>
        <p:pic>
          <p:nvPicPr>
            <p:cNvPr id="8" name="Image 15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7465200" y="2399403"/>
              <a:ext cx="699801" cy="1320554"/>
            </a:xfrm>
            <a:prstGeom prst="rect">
              <a:avLst/>
            </a:prstGeom>
          </p:spPr>
        </p:pic>
        <p:pic>
          <p:nvPicPr>
            <p:cNvPr id="15" name="Image 19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6833810" y="3691329"/>
              <a:ext cx="699801" cy="68071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5900FB5-4613-4028-BA68-23E7528DD913}"/>
                </a:ext>
              </a:extLst>
            </p:cNvPr>
            <p:cNvSpPr/>
            <p:nvPr/>
          </p:nvSpPr>
          <p:spPr bwMode="auto">
            <a:xfrm>
              <a:off x="5877786" y="2282706"/>
              <a:ext cx="2510638" cy="2157857"/>
            </a:xfrm>
            <a:prstGeom prst="rect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BF8CD8DB-62A4-4592-BA06-861E88B63EB5}"/>
              </a:ext>
            </a:extLst>
          </p:cNvPr>
          <p:cNvGrpSpPr/>
          <p:nvPr/>
        </p:nvGrpSpPr>
        <p:grpSpPr>
          <a:xfrm>
            <a:off x="6955307" y="3446779"/>
            <a:ext cx="929061" cy="1253629"/>
            <a:chOff x="1387572" y="1832457"/>
            <a:chExt cx="1055995" cy="147263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922270D-BF3C-482B-80A0-405861C40736}"/>
                </a:ext>
              </a:extLst>
            </p:cNvPr>
            <p:cNvSpPr/>
            <p:nvPr/>
          </p:nvSpPr>
          <p:spPr bwMode="auto">
            <a:xfrm>
              <a:off x="1387572" y="1832457"/>
              <a:ext cx="1055995" cy="1472636"/>
            </a:xfrm>
            <a:prstGeom prst="rect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6" name="Image 20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1555315" y="1987835"/>
              <a:ext cx="755221" cy="1161879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7B9BF90E-BA4A-415F-A991-5B6E28AB5F6D}"/>
              </a:ext>
            </a:extLst>
          </p:cNvPr>
          <p:cNvGrpSpPr/>
          <p:nvPr/>
        </p:nvGrpSpPr>
        <p:grpSpPr>
          <a:xfrm>
            <a:off x="2424066" y="1599474"/>
            <a:ext cx="1717164" cy="1764925"/>
            <a:chOff x="463972" y="1339236"/>
            <a:chExt cx="1439675" cy="1808578"/>
          </a:xfrm>
        </p:grpSpPr>
        <p:pic>
          <p:nvPicPr>
            <p:cNvPr id="4" name="Image 22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463972" y="1524913"/>
              <a:ext cx="1379636" cy="159747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79953789-DC8B-45B9-977E-C38DE62538D6}"/>
                </a:ext>
              </a:extLst>
            </p:cNvPr>
            <p:cNvSpPr/>
            <p:nvPr/>
          </p:nvSpPr>
          <p:spPr bwMode="auto">
            <a:xfrm>
              <a:off x="484592" y="1339236"/>
              <a:ext cx="1419055" cy="1808578"/>
            </a:xfrm>
            <a:prstGeom prst="rect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6CF3064D-D6F9-459A-A115-E4EBB41BFF2B}"/>
              </a:ext>
            </a:extLst>
          </p:cNvPr>
          <p:cNvGrpSpPr/>
          <p:nvPr/>
        </p:nvGrpSpPr>
        <p:grpSpPr>
          <a:xfrm>
            <a:off x="3262224" y="373935"/>
            <a:ext cx="4825594" cy="1158457"/>
            <a:chOff x="1593824" y="3435846"/>
            <a:chExt cx="4303514" cy="1121392"/>
          </a:xfrm>
        </p:grpSpPr>
        <p:pic>
          <p:nvPicPr>
            <p:cNvPr id="10" name="Image 2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1819757" y="3558389"/>
              <a:ext cx="1761284" cy="998849"/>
            </a:xfrm>
            <a:prstGeom prst="rect">
              <a:avLst/>
            </a:prstGeom>
          </p:spPr>
        </p:pic>
        <p:pic>
          <p:nvPicPr>
            <p:cNvPr id="12" name="Image 7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3551019" y="3612320"/>
              <a:ext cx="2133601" cy="90814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66448EC3-4CE2-4424-BC1D-45CB59C83EA4}"/>
                </a:ext>
              </a:extLst>
            </p:cNvPr>
            <p:cNvSpPr/>
            <p:nvPr/>
          </p:nvSpPr>
          <p:spPr bwMode="auto">
            <a:xfrm>
              <a:off x="1593824" y="3435846"/>
              <a:ext cx="4303514" cy="1121392"/>
            </a:xfrm>
            <a:prstGeom prst="rect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45" name="Connecteur droit 4">
            <a:extLst>
              <a:ext uri="{FF2B5EF4-FFF2-40B4-BE49-F238E27FC236}">
                <a16:creationId xmlns:a16="http://schemas.microsoft.com/office/drawing/2014/main" xmlns="" id="{E3F599C8-9DD5-45AD-AE27-2A5B6509F40D}"/>
              </a:ext>
            </a:extLst>
          </p:cNvPr>
          <p:cNvCxnSpPr>
            <a:cxnSpLocks/>
          </p:cNvCxnSpPr>
          <p:nvPr/>
        </p:nvCxnSpPr>
        <p:spPr bwMode="auto">
          <a:xfrm>
            <a:off x="251520" y="926105"/>
            <a:ext cx="23042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AutoShape 2" descr="Résultat de recherche d'images pour &quot;swisscom&quot;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5">
              <a:defRPr/>
            </a:pPr>
            <a:endParaRPr lang="fr-CH">
              <a:solidFill>
                <a:srgbClr val="000000"/>
              </a:solidFill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 bwMode="auto">
          <a:xfrm>
            <a:off x="227582" y="555526"/>
            <a:ext cx="4272410" cy="429940"/>
          </a:xfrm>
        </p:spPr>
        <p:txBody>
          <a:bodyPr/>
          <a:lstStyle/>
          <a:p>
            <a:pPr algn="l">
              <a:defRPr/>
            </a:pPr>
            <a:r>
              <a:rPr lang="fr-CH" sz="1800" b="1" i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Contrôle en production, correction d’outils</a:t>
            </a:r>
            <a:r>
              <a:rPr lang="fr-CH"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CH" sz="1800" dirty="0">
                <a:solidFill>
                  <a:schemeClr val="bg1">
                    <a:lumMod val="50000"/>
                  </a:schemeClr>
                </a:solidFill>
              </a:rPr>
            </a:br>
            <a:endParaRPr sz="1800" i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" name="TextBox 11"/>
          <p:cNvSpPr>
            <a:spLocks/>
          </p:cNvSpPr>
          <p:nvPr/>
        </p:nvSpPr>
        <p:spPr bwMode="auto">
          <a:xfrm>
            <a:off x="3121885" y="3799081"/>
            <a:ext cx="3183905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Proposition de correction</a:t>
            </a:r>
          </a:p>
          <a:p>
            <a:pPr marL="279400" lvl="1" indent="0">
              <a:tabLst>
                <a:tab pos="539750" algn="l"/>
              </a:tabLst>
              <a:defRPr/>
            </a:pPr>
            <a:r>
              <a:rPr lang="fr-CH" sz="1200" dirty="0">
                <a:solidFill>
                  <a:srgbClr val="FFC000"/>
                </a:solidFill>
              </a:rPr>
              <a:t>Entrée manuelle par l’opérateur</a:t>
            </a:r>
            <a:endParaRPr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Correction directe automatique</a:t>
            </a:r>
          </a:p>
          <a:p>
            <a:pPr marL="279400" lvl="1" indent="0">
              <a:defRPr/>
            </a:pPr>
            <a:r>
              <a:rPr lang="fr-CH" sz="1200" dirty="0">
                <a:solidFill>
                  <a:srgbClr val="FFC000"/>
                </a:solidFill>
              </a:rPr>
              <a:t>Commande OPC-UA vers la machine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4C9884B0-4A8B-43F1-8AFC-4120082BAF64}"/>
              </a:ext>
            </a:extLst>
          </p:cNvPr>
          <p:cNvSpPr>
            <a:spLocks/>
          </p:cNvSpPr>
          <p:nvPr/>
        </p:nvSpPr>
        <p:spPr bwMode="auto">
          <a:xfrm>
            <a:off x="307975" y="1117345"/>
            <a:ext cx="2520281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Correction anticipée</a:t>
            </a:r>
          </a:p>
          <a:p>
            <a:pPr marL="279400" lvl="1" indent="0">
              <a:tabLst>
                <a:tab pos="539750" algn="l"/>
              </a:tabLst>
              <a:defRPr/>
            </a:pPr>
            <a:r>
              <a:rPr lang="fr-CH" sz="1200" dirty="0">
                <a:solidFill>
                  <a:srgbClr val="FFC000"/>
                </a:solidFill>
              </a:rPr>
              <a:t>Temps d’usinage long</a:t>
            </a:r>
            <a:endParaRPr sz="1200" dirty="0">
              <a:solidFill>
                <a:srgbClr val="FFC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Correction réactive</a:t>
            </a:r>
          </a:p>
          <a:p>
            <a:pPr marL="279400" lvl="1" indent="0">
              <a:defRPr/>
            </a:pPr>
            <a:r>
              <a:rPr lang="fr-CH" sz="1200" dirty="0">
                <a:solidFill>
                  <a:srgbClr val="FFC000"/>
                </a:solidFill>
              </a:rPr>
              <a:t>Temps d’usinage court</a:t>
            </a:r>
          </a:p>
        </p:txBody>
      </p:sp>
      <p:cxnSp>
        <p:nvCxnSpPr>
          <p:cNvPr id="16" name="Connecteur droit 4">
            <a:extLst>
              <a:ext uri="{FF2B5EF4-FFF2-40B4-BE49-F238E27FC236}">
                <a16:creationId xmlns:a16="http://schemas.microsoft.com/office/drawing/2014/main" xmlns="" id="{3C21A60D-921B-4949-A4E9-BF46DD715A46}"/>
              </a:ext>
            </a:extLst>
          </p:cNvPr>
          <p:cNvCxnSpPr>
            <a:cxnSpLocks/>
          </p:cNvCxnSpPr>
          <p:nvPr/>
        </p:nvCxnSpPr>
        <p:spPr bwMode="auto">
          <a:xfrm>
            <a:off x="307975" y="867365"/>
            <a:ext cx="4048001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C6C2621D-4287-489C-924D-346B7B9089D3}"/>
              </a:ext>
            </a:extLst>
          </p:cNvPr>
          <p:cNvGrpSpPr/>
          <p:nvPr/>
        </p:nvGrpSpPr>
        <p:grpSpPr>
          <a:xfrm>
            <a:off x="298020" y="1851670"/>
            <a:ext cx="2823865" cy="2814299"/>
            <a:chOff x="233958" y="796425"/>
            <a:chExt cx="3255913" cy="3693011"/>
          </a:xfrm>
        </p:grpSpPr>
        <p:pic>
          <p:nvPicPr>
            <p:cNvPr id="24" name="Image 23" descr="Une image contenant charrette à bras&#10;&#10;Description générée automatiquement">
              <a:extLst>
                <a:ext uri="{FF2B5EF4-FFF2-40B4-BE49-F238E27FC236}">
                  <a16:creationId xmlns:a16="http://schemas.microsoft.com/office/drawing/2014/main" xmlns="" id="{16176F76-C1DB-495C-B115-09305A65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58" y="796425"/>
              <a:ext cx="3255913" cy="3693011"/>
            </a:xfrm>
            <a:prstGeom prst="rect">
              <a:avLst/>
            </a:prstGeom>
          </p:spPr>
        </p:pic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xmlns="" id="{2352BB4F-6265-4DD7-B499-59E2966DD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841" y="2475647"/>
              <a:ext cx="841845" cy="1150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5E3577D9-E0A3-412F-A3C4-933A9433D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40" y="465711"/>
            <a:ext cx="4704457" cy="3277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/>
          <p:nvPr/>
        </p:nvSpPr>
        <p:spPr bwMode="auto">
          <a:xfrm>
            <a:off x="480136" y="0"/>
            <a:ext cx="8208962" cy="459051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fr-CH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Espace réservé du numéro de diapositive 1"/>
          <p:cNvSpPr/>
          <p:nvPr/>
        </p:nvSpPr>
        <p:spPr bwMode="auto">
          <a:xfrm>
            <a:off x="3554629" y="48556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800">
                <a:solidFill>
                  <a:schemeClr val="tx1"/>
                </a:solidFill>
                <a:latin typeface="Univers LT Std 45 Light"/>
                <a:ea typeface="+mn-ea"/>
                <a:cs typeface="Arial"/>
              </a:defRPr>
            </a:lvl1pPr>
            <a:lvl2pPr marL="742950" indent="-285750" algn="l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9pPr>
          </a:lstStyle>
          <a:p>
            <a:pPr defTabSz="914242">
              <a:buClrTx/>
              <a:buSzTx/>
              <a:defRPr/>
            </a:pP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/>
          <p:nvPr/>
        </p:nvSpPr>
        <p:spPr bwMode="auto">
          <a:xfrm>
            <a:off x="151416" y="574522"/>
            <a:ext cx="4125464" cy="437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buClrTx/>
              <a:defRPr/>
            </a:pP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Matrice de correction en décolletage</a:t>
            </a:r>
            <a:endParaRPr sz="1800" b="1" i="1" dirty="0">
              <a:solidFill>
                <a:schemeClr val="bg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  <a:p>
            <a:pPr lvl="1">
              <a:defRPr/>
            </a:pPr>
            <a:endParaRPr lang="fr-CH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14400" lvl="2" indent="0">
              <a:defRPr/>
            </a:pPr>
            <a:endParaRPr lang="fr-CH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71600" lvl="3" indent="0">
              <a:defRPr/>
            </a:pPr>
            <a:endParaRPr lang="fr-CH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  <a:defRPr/>
            </a:pPr>
            <a:endParaRPr lang="fr-CH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fr-CH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AutoShape 2" descr="Résultat de recherche d'images pour &quot;décolletage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CH"/>
          </a:p>
        </p:txBody>
      </p:sp>
      <p:sp>
        <p:nvSpPr>
          <p:cNvPr id="11" name="AutoShape 4" descr="Résultat de recherche d'images pour &quot;décolletag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CH"/>
          </a:p>
        </p:txBody>
      </p:sp>
      <p:cxnSp>
        <p:nvCxnSpPr>
          <p:cNvPr id="34" name="Connecteur droit 4">
            <a:extLst>
              <a:ext uri="{FF2B5EF4-FFF2-40B4-BE49-F238E27FC236}">
                <a16:creationId xmlns:a16="http://schemas.microsoft.com/office/drawing/2014/main" xmlns="" id="{8F6449FA-16CA-48E6-8D49-3212FE996839}"/>
              </a:ext>
            </a:extLst>
          </p:cNvPr>
          <p:cNvCxnSpPr>
            <a:cxnSpLocks/>
          </p:cNvCxnSpPr>
          <p:nvPr/>
        </p:nvCxnSpPr>
        <p:spPr bwMode="auto">
          <a:xfrm>
            <a:off x="251520" y="926105"/>
            <a:ext cx="36004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11">
            <a:extLst>
              <a:ext uri="{FF2B5EF4-FFF2-40B4-BE49-F238E27FC236}">
                <a16:creationId xmlns:a16="http://schemas.microsoft.com/office/drawing/2014/main" xmlns="" id="{AD62A36D-27BC-4C1A-8A6B-359FCA11D393}"/>
              </a:ext>
            </a:extLst>
          </p:cNvPr>
          <p:cNvSpPr>
            <a:spLocks/>
          </p:cNvSpPr>
          <p:nvPr/>
        </p:nvSpPr>
        <p:spPr bwMode="auto">
          <a:xfrm>
            <a:off x="307975" y="1203598"/>
            <a:ext cx="8568336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H" sz="1600" dirty="0">
                <a:solidFill>
                  <a:schemeClr val="bg1">
                    <a:lumMod val="50000"/>
                  </a:schemeClr>
                </a:solidFill>
              </a:rPr>
              <a:t>Saisie conviviale des correcteurs, de leurs facteurs ainsi que des cotes impactées</a:t>
            </a:r>
            <a:endParaRPr lang="fr-CH" sz="1200" dirty="0">
              <a:solidFill>
                <a:srgbClr val="FFC000"/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61A9093A-13EC-4427-9083-09EEA029C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6" y="1873366"/>
            <a:ext cx="4178447" cy="2524478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710E7085-ED98-4FA3-B1A2-26D06FB2E671}"/>
              </a:ext>
            </a:extLst>
          </p:cNvPr>
          <p:cNvGrpSpPr/>
          <p:nvPr/>
        </p:nvGrpSpPr>
        <p:grpSpPr>
          <a:xfrm>
            <a:off x="2635513" y="3186794"/>
            <a:ext cx="1072391" cy="372357"/>
            <a:chOff x="-143404" y="1815606"/>
            <a:chExt cx="1128390" cy="604750"/>
          </a:xfrm>
        </p:grpSpPr>
        <p:cxnSp>
          <p:nvCxnSpPr>
            <p:cNvPr id="21" name="Connecteur droit avec flèche 3082"/>
            <p:cNvCxnSpPr>
              <a:cxnSpLocks/>
            </p:cNvCxnSpPr>
            <p:nvPr/>
          </p:nvCxnSpPr>
          <p:spPr bwMode="auto">
            <a:xfrm flipH="1">
              <a:off x="151416" y="1955101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46"/>
            <p:cNvCxnSpPr>
              <a:cxnSpLocks/>
            </p:cNvCxnSpPr>
            <p:nvPr/>
          </p:nvCxnSpPr>
          <p:spPr bwMode="auto">
            <a:xfrm flipH="1">
              <a:off x="497714" y="1949521"/>
              <a:ext cx="10054" cy="4708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49"/>
            <p:cNvSpPr/>
            <p:nvPr/>
          </p:nvSpPr>
          <p:spPr bwMode="auto">
            <a:xfrm>
              <a:off x="-143404" y="1815606"/>
              <a:ext cx="5040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CH" b="1" dirty="0">
                  <a:solidFill>
                    <a:schemeClr val="tx1"/>
                  </a:solidFill>
                </a:rPr>
                <a:t>+z</a:t>
              </a:r>
              <a:endParaRPr dirty="0"/>
            </a:p>
          </p:txBody>
        </p:sp>
        <p:sp>
          <p:nvSpPr>
            <p:cNvPr id="24" name="ZoneTexte 52"/>
            <p:cNvSpPr/>
            <p:nvPr/>
          </p:nvSpPr>
          <p:spPr bwMode="auto">
            <a:xfrm>
              <a:off x="480930" y="1955229"/>
              <a:ext cx="5040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CH" b="1" dirty="0">
                  <a:solidFill>
                    <a:schemeClr val="tx1"/>
                  </a:solidFill>
                </a:rPr>
                <a:t>+x</a:t>
              </a:r>
              <a:endParaRPr dirty="0"/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9263A6F2-E17C-4605-8907-AB5331800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9048"/>
            <a:ext cx="4160295" cy="2513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/>
          <p:nvPr/>
        </p:nvSpPr>
        <p:spPr bwMode="auto">
          <a:xfrm>
            <a:off x="3554629" y="48556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800">
                <a:solidFill>
                  <a:schemeClr val="tx1"/>
                </a:solidFill>
                <a:latin typeface="Univers LT Std 45 Light"/>
                <a:ea typeface="+mn-ea"/>
                <a:cs typeface="Arial"/>
              </a:defRPr>
            </a:lvl1pPr>
            <a:lvl2pPr marL="742950" indent="-285750" algn="l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bg1"/>
                </a:solidFill>
                <a:latin typeface="Arial"/>
                <a:ea typeface="+mn-ea"/>
                <a:cs typeface="Arial"/>
              </a:defRPr>
            </a:lvl9pPr>
          </a:lstStyle>
          <a:p>
            <a:pPr defTabSz="914242">
              <a:buClrTx/>
              <a:buSzTx/>
              <a:defRPr/>
            </a:pP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/>
          <p:nvPr/>
        </p:nvSpPr>
        <p:spPr bwMode="auto">
          <a:xfrm>
            <a:off x="1571674" y="173025"/>
            <a:ext cx="4248522" cy="4374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>
              <a:defRPr/>
            </a:pPr>
            <a:endParaRPr lang="fr-CH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14400" lvl="2" indent="0">
              <a:defRPr/>
            </a:pPr>
            <a:endParaRPr lang="fr-CH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71600" lvl="3" indent="0">
              <a:defRPr/>
            </a:pPr>
            <a:endParaRPr lang="fr-CH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  <a:defRPr/>
            </a:pPr>
            <a:endParaRPr lang="fr-CH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fr-CH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AutoShape 2" descr="Résultat de recherche d'images pour &quot;décolletage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CH"/>
          </a:p>
        </p:txBody>
      </p:sp>
      <p:sp>
        <p:nvSpPr>
          <p:cNvPr id="7" name="AutoShape 4" descr="Résultat de recherche d'images pour &quot;décolletag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CH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DB982A3-FDB7-4692-85D4-A2B3B41164BF}"/>
              </a:ext>
            </a:extLst>
          </p:cNvPr>
          <p:cNvSpPr txBox="1"/>
          <p:nvPr/>
        </p:nvSpPr>
        <p:spPr>
          <a:xfrm>
            <a:off x="228198" y="5643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  <a:buClrTx/>
              <a:defRPr/>
            </a:pPr>
            <a:r>
              <a:rPr lang="fr-FR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Utilisation du module dans </a:t>
            </a:r>
            <a:r>
              <a:rPr lang="fr-FR" b="1" i="1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Sylcom</a:t>
            </a:r>
            <a:endParaRPr lang="fr-FR" b="1" i="1" dirty="0">
              <a:solidFill>
                <a:schemeClr val="bg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</p:txBody>
      </p:sp>
      <p:cxnSp>
        <p:nvCxnSpPr>
          <p:cNvPr id="17" name="Connecteur droit 4">
            <a:extLst>
              <a:ext uri="{FF2B5EF4-FFF2-40B4-BE49-F238E27FC236}">
                <a16:creationId xmlns:a16="http://schemas.microsoft.com/office/drawing/2014/main" xmlns="" id="{F5A5DCAA-5EFB-401E-A550-CE09131E753A}"/>
              </a:ext>
            </a:extLst>
          </p:cNvPr>
          <p:cNvCxnSpPr>
            <a:cxnSpLocks/>
          </p:cNvCxnSpPr>
          <p:nvPr/>
        </p:nvCxnSpPr>
        <p:spPr bwMode="auto">
          <a:xfrm>
            <a:off x="307975" y="843558"/>
            <a:ext cx="3327921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A5986EE-1AC6-4100-9731-741954258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7755"/>
            <a:ext cx="3351676" cy="2024971"/>
          </a:xfrm>
          <a:prstGeom prst="rect">
            <a:avLst/>
          </a:prstGeom>
        </p:spPr>
      </p:pic>
      <p:pic>
        <p:nvPicPr>
          <p:cNvPr id="20" name="Image 19" descr="Une image contenant texte, capture d’écran, moniteur&#10;&#10;Description générée automatiquement">
            <a:extLst>
              <a:ext uri="{FF2B5EF4-FFF2-40B4-BE49-F238E27FC236}">
                <a16:creationId xmlns:a16="http://schemas.microsoft.com/office/drawing/2014/main" xmlns="" id="{0997414B-830C-48B3-B208-A96653EB5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60" y="3271156"/>
            <a:ext cx="2297690" cy="138818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7E028401-97CA-4EEB-8B3D-5B99DAC40AC2}"/>
              </a:ext>
            </a:extLst>
          </p:cNvPr>
          <p:cNvSpPr txBox="1"/>
          <p:nvPr/>
        </p:nvSpPr>
        <p:spPr bwMode="auto">
          <a:xfrm>
            <a:off x="288205" y="1108933"/>
            <a:ext cx="3857600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Mesure des différentes cotes</a:t>
            </a:r>
          </a:p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Analyse des résultats</a:t>
            </a:r>
          </a:p>
          <a:p>
            <a:pPr marL="228600" indent="-228600"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fr-CH" sz="1200" dirty="0">
                <a:solidFill>
                  <a:schemeClr val="bg1">
                    <a:lumMod val="50000"/>
                  </a:schemeClr>
                </a:solidFill>
              </a:rPr>
              <a:t>Proposition de correction selon les paramètres établis</a:t>
            </a:r>
          </a:p>
        </p:txBody>
      </p:sp>
      <p:pic>
        <p:nvPicPr>
          <p:cNvPr id="10" name="Image 17"/>
          <p:cNvPicPr>
            <a:picLocks noChangeAspect="1"/>
          </p:cNvPicPr>
          <p:nvPr/>
        </p:nvPicPr>
        <p:blipFill>
          <a:blip r:embed="rId4"/>
          <a:srcRect t="28720" r="388" b="23400"/>
          <a:stretch/>
        </p:blipFill>
        <p:spPr bwMode="auto">
          <a:xfrm>
            <a:off x="288205" y="2141095"/>
            <a:ext cx="3857600" cy="10429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176E8D7C-09DA-46C5-93B5-774D45662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92080" y="2791567"/>
            <a:ext cx="3351676" cy="157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xmlns="" id="{0CF35DB9-1AB2-43C5-9659-D55005801389}"/>
              </a:ext>
            </a:extLst>
          </p:cNvPr>
          <p:cNvCxnSpPr>
            <a:cxnSpLocks/>
          </p:cNvCxnSpPr>
          <p:nvPr/>
        </p:nvCxnSpPr>
        <p:spPr>
          <a:xfrm flipV="1">
            <a:off x="2992796" y="3815124"/>
            <a:ext cx="2227276" cy="35489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5536" y="915564"/>
            <a:ext cx="4104456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1159D8B-81FE-47B5-8FD3-75311CF37180}"/>
              </a:ext>
            </a:extLst>
          </p:cNvPr>
          <p:cNvSpPr txBox="1"/>
          <p:nvPr/>
        </p:nvSpPr>
        <p:spPr>
          <a:xfrm>
            <a:off x="5148064" y="1683553"/>
            <a:ext cx="3096344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CH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«Ce n'est pas le boulot des consommateurs de savoir ce qu'ils veulent.»</a:t>
            </a:r>
          </a:p>
          <a:p>
            <a:pPr algn="ctr"/>
            <a:r>
              <a:rPr lang="fr-CH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-Steve Jobs-</a:t>
            </a:r>
            <a:endParaRPr lang="fr-CH" b="1" i="1" dirty="0">
              <a:solidFill>
                <a:schemeClr val="bg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9A4907-378C-4B67-BB3A-523AE81F9226}"/>
              </a:ext>
            </a:extLst>
          </p:cNvPr>
          <p:cNvSpPr/>
          <p:nvPr/>
        </p:nvSpPr>
        <p:spPr bwMode="auto">
          <a:xfrm>
            <a:off x="1997701" y="3363838"/>
            <a:ext cx="6444742" cy="1272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44926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fr-CH" sz="3600" b="0" i="0" u="none" strike="noStrike" cap="none" spc="0" dirty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marL="342900" marR="0" lvl="0" indent="-342900" algn="ctr" defTabSz="44926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/>
            </a:pPr>
            <a:r>
              <a:rPr lang="fr-CH" sz="3600" b="1" i="1" dirty="0">
                <a:solidFill>
                  <a:schemeClr val="bg1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Merci pour votre attention!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  <a:p>
            <a:pPr marL="342900" marR="0" lvl="0" indent="-342900" algn="ctr" defTabSz="44926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fr-CH" sz="3600" b="1" i="0" u="none" strike="noStrike" cap="none" spc="0" dirty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Times New Roman"/>
            </a:endParaRPr>
          </a:p>
          <a:p>
            <a:pPr marL="342900" marR="0" lvl="0" indent="-342900" algn="ctr" defTabSz="44926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fr-CH" sz="3600" b="1" i="0" u="none" strike="noStrike" cap="none" spc="0" dirty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txDef>
      <a:spPr bwMode="auto"/>
      <a:bodyPr/>
      <a:lstStyle/>
    </a:txDef>
  </a:objectDefaults>
  <a:extraClrSchemeLst/>
</a:theme>
</file>

<file path=ppt/theme/theme2.xml><?xml version="1.0" encoding="utf-8"?>
<a:theme xmlns:a="http://schemas.openxmlformats.org/drawingml/2006/main" name="Fond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âtime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FF4834CF4BE41BBC2F24CD94CDAB7" ma:contentTypeVersion="12" ma:contentTypeDescription="Crée un document." ma:contentTypeScope="" ma:versionID="6e5acb2c0e413f5ace6bd3b5be18f4cc">
  <xsd:schema xmlns:xsd="http://www.w3.org/2001/XMLSchema" xmlns:xs="http://www.w3.org/2001/XMLSchema" xmlns:p="http://schemas.microsoft.com/office/2006/metadata/properties" xmlns:ns2="b488553e-6e89-4d7f-b083-a71e37a7962f" xmlns:ns3="8d1db0f9-2c65-4ee1-8756-13fa477d36b7" targetNamespace="http://schemas.microsoft.com/office/2006/metadata/properties" ma:root="true" ma:fieldsID="3bd505a57ff93de75d3758080dc053a5" ns2:_="" ns3:_="">
    <xsd:import namespace="b488553e-6e89-4d7f-b083-a71e37a7962f"/>
    <xsd:import namespace="8d1db0f9-2c65-4ee1-8756-13fa477d3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553e-6e89-4d7f-b083-a71e37a79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db0f9-2c65-4ee1-8756-13fa477d3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1DA8AB-4904-4028-831C-F4A9D0C1BCA7}"/>
</file>

<file path=customXml/itemProps2.xml><?xml version="1.0" encoding="utf-8"?>
<ds:datastoreItem xmlns:ds="http://schemas.openxmlformats.org/officeDocument/2006/customXml" ds:itemID="{D0332204-F16C-40C9-A4A3-D24BCC0C8390}"/>
</file>

<file path=customXml/itemProps3.xml><?xml version="1.0" encoding="utf-8"?>
<ds:datastoreItem xmlns:ds="http://schemas.openxmlformats.org/officeDocument/2006/customXml" ds:itemID="{3BB928C6-54E8-4B5A-B65A-4723C20468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146</Words>
  <Application>Microsoft Office PowerPoint</Application>
  <DocSecurity>0</DocSecurity>
  <PresentationFormat>Affichage à l'écran (16:9)</PresentationFormat>
  <Paragraphs>55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Univers LT Std 45 Light</vt:lpstr>
      <vt:lpstr>Univers LT Std 55</vt:lpstr>
      <vt:lpstr>Titre</vt:lpstr>
      <vt:lpstr>Fondblanc</vt:lpstr>
      <vt:lpstr>Bâtiment </vt:lpstr>
      <vt:lpstr> Ateliers connectés DEFI Didier Gogniat  </vt:lpstr>
      <vt:lpstr>Historique </vt:lpstr>
      <vt:lpstr>Présentation PowerPoint</vt:lpstr>
      <vt:lpstr>Présentation PowerPoint</vt:lpstr>
      <vt:lpstr>Contrôle en production, correction d’outils 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Vanessa Vazquez Ortega</dc:creator>
  <cp:keywords/>
  <dc:description/>
  <cp:lastModifiedBy>Francis Koller</cp:lastModifiedBy>
  <cp:revision>745</cp:revision>
  <dcterms:created xsi:type="dcterms:W3CDTF">2011-05-01T15:45:12Z</dcterms:created>
  <dcterms:modified xsi:type="dcterms:W3CDTF">2021-04-29T13:10:24Z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0x010100635FF4834CF4BE41BBC2F24CD94CDAB7</vt:lpwstr>
  </property>
</Properties>
</file>