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69" r:id="rId4"/>
    <p:sldId id="260" r:id="rId5"/>
    <p:sldId id="265" r:id="rId6"/>
    <p:sldId id="263" r:id="rId7"/>
    <p:sldId id="267" r:id="rId8"/>
    <p:sldId id="262" r:id="rId9"/>
    <p:sldId id="268" r:id="rId10"/>
    <p:sldId id="261" r:id="rId11"/>
    <p:sldId id="264" r:id="rId12"/>
    <p:sldId id="271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A5DD"/>
    <a:srgbClr val="9ED3D7"/>
    <a:srgbClr val="D1D1F0"/>
    <a:srgbClr val="FABE6E"/>
    <a:srgbClr val="F4CDA2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96" d="100"/>
          <a:sy n="96" d="100"/>
        </p:scale>
        <p:origin x="62" y="1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3539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en-US" altLang="en-US" sz="240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1008063"/>
            <a:ext cx="1219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6" name="Picture 10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00" y="445428"/>
            <a:ext cx="6480000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108" y="209552"/>
            <a:ext cx="1991829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20686"/>
            <a:ext cx="12192000" cy="158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600" y="6148328"/>
            <a:ext cx="5304367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2000" y="1844824"/>
            <a:ext cx="10363200" cy="1295400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altLang="en-US" noProof="0"/>
              <a:t>Modifiez le style du titre</a:t>
            </a:r>
            <a:endParaRPr lang="de-DE" altLang="en-US" noProof="0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2000" y="3160156"/>
            <a:ext cx="10363200" cy="1219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C5C7C4"/>
                </a:solidFill>
              </a:defRPr>
            </a:lvl1pPr>
          </a:lstStyle>
          <a:p>
            <a:pPr lvl="0"/>
            <a:r>
              <a:rPr lang="fr-FR" altLang="en-US" noProof="0"/>
              <a:t>Modifiez le style des sous-titres du masque</a:t>
            </a:r>
            <a:endParaRPr lang="de-DE" altLang="en-US" noProof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>
          <a:xfrm>
            <a:off x="119336" y="6525344"/>
            <a:ext cx="2540000" cy="228600"/>
          </a:xfrm>
        </p:spPr>
        <p:txBody>
          <a:bodyPr/>
          <a:lstStyle/>
          <a:p>
            <a:fld id="{8010F565-33AE-4076-9BF1-B5AF8F4F6130}" type="datetimeFigureOut">
              <a:rPr lang="fr-CH" smtClean="0"/>
              <a:t>30.04.2021</a:t>
            </a:fld>
            <a:endParaRPr lang="fr-CH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4881825" y="6500036"/>
            <a:ext cx="3860800" cy="228600"/>
          </a:xfrm>
        </p:spPr>
        <p:txBody>
          <a:bodyPr/>
          <a:lstStyle>
            <a:lvl1pPr algn="ctr">
              <a:defRPr/>
            </a:lvl1pPr>
          </a:lstStyle>
          <a:p>
            <a:endParaRPr lang="fr-CH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10848528" y="6551942"/>
            <a:ext cx="1224137" cy="228600"/>
          </a:xfrm>
        </p:spPr>
        <p:txBody>
          <a:bodyPr/>
          <a:lstStyle/>
          <a:p>
            <a:fld id="{C19018D3-308E-41DD-8081-4D143ECEDBA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0478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6" name="Espace réservé de la date 10"/>
          <p:cNvSpPr>
            <a:spLocks noGrp="1"/>
          </p:cNvSpPr>
          <p:nvPr>
            <p:ph type="dt" sz="half" idx="10"/>
          </p:nvPr>
        </p:nvSpPr>
        <p:spPr>
          <a:xfrm>
            <a:off x="119336" y="6525344"/>
            <a:ext cx="2540000" cy="228600"/>
          </a:xfrm>
        </p:spPr>
        <p:txBody>
          <a:bodyPr/>
          <a:lstStyle/>
          <a:p>
            <a:fld id="{8010F565-33AE-4076-9BF1-B5AF8F4F6130}" type="datetimeFigureOut">
              <a:rPr lang="fr-CH" smtClean="0"/>
              <a:t>30.04.2021</a:t>
            </a:fld>
            <a:endParaRPr lang="fr-CH"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4881825" y="6500036"/>
            <a:ext cx="3860800" cy="228600"/>
          </a:xfrm>
        </p:spPr>
        <p:txBody>
          <a:bodyPr/>
          <a:lstStyle>
            <a:lvl1pPr algn="ctr">
              <a:defRPr/>
            </a:lvl1pPr>
          </a:lstStyle>
          <a:p>
            <a:endParaRPr lang="fr-CH"/>
          </a:p>
        </p:txBody>
      </p:sp>
      <p:sp>
        <p:nvSpPr>
          <p:cNvPr id="8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10848528" y="6551942"/>
            <a:ext cx="1224137" cy="228600"/>
          </a:xfrm>
        </p:spPr>
        <p:txBody>
          <a:bodyPr/>
          <a:lstStyle/>
          <a:p>
            <a:fld id="{C19018D3-308E-41DD-8081-4D143ECEDBA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863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1014413"/>
            <a:ext cx="12192000" cy="5367337"/>
          </a:xfrm>
          <a:prstGeom prst="rect">
            <a:avLst/>
          </a:prstGeom>
          <a:solidFill>
            <a:srgbClr val="69A2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000" y="404664"/>
            <a:ext cx="10363200" cy="6096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9144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3716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 marL="18288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 marL="22860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10F565-33AE-4076-9BF1-B5AF8F4F6130}" type="datetimeFigureOut">
              <a:rPr lang="fr-CH" smtClean="0"/>
              <a:t>30.04.2021</a:t>
            </a:fld>
            <a:endParaRPr lang="fr-C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fr-C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19018D3-308E-41DD-8081-4D143ECEDBA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7561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12192000" cy="6381750"/>
          </a:xfrm>
          <a:prstGeom prst="rect">
            <a:avLst/>
          </a:prstGeom>
          <a:solidFill>
            <a:srgbClr val="3539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000" y="1709739"/>
            <a:ext cx="10515600" cy="1935286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000" y="3645687"/>
            <a:ext cx="10515600" cy="143192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10F565-33AE-4076-9BF1-B5AF8F4F6130}" type="datetimeFigureOut">
              <a:rPr lang="fr-CH" smtClean="0"/>
              <a:t>30.04.2021</a:t>
            </a:fld>
            <a:endParaRPr lang="fr-C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fr-C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19018D3-308E-41DD-8081-4D143ECEDBA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44824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000" y="404664"/>
            <a:ext cx="10363200" cy="6096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10F565-33AE-4076-9BF1-B5AF8F4F6130}" type="datetimeFigureOut">
              <a:rPr lang="fr-CH" smtClean="0"/>
              <a:t>30.04.2021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19018D3-308E-41DD-8081-4D143ECEDBA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4412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83" y="404664"/>
            <a:ext cx="10358967" cy="6096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283" y="1340611"/>
            <a:ext cx="5075767" cy="468077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340611"/>
            <a:ext cx="5080000" cy="468077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10F565-33AE-4076-9BF1-B5AF8F4F6130}" type="datetimeFigureOut">
              <a:rPr lang="fr-CH" smtClean="0"/>
              <a:t>30.04.2021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19018D3-308E-41DD-8081-4D143ECEDBA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2111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84" y="403202"/>
            <a:ext cx="10443633" cy="64953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425" y="1339200"/>
            <a:ext cx="5087209" cy="823912"/>
          </a:xfr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425" y="2192684"/>
            <a:ext cx="5087209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39200"/>
            <a:ext cx="5183717" cy="823912"/>
          </a:xfr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92684"/>
            <a:ext cx="518371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10F565-33AE-4076-9BF1-B5AF8F4F6130}" type="datetimeFigureOut">
              <a:rPr lang="fr-CH" smtClean="0"/>
              <a:t>30.04.2021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19018D3-308E-41DD-8081-4D143ECEDBA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73642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10F565-33AE-4076-9BF1-B5AF8F4F6130}" type="datetimeFigureOut">
              <a:rPr lang="fr-CH" smtClean="0"/>
              <a:t>30.04.2021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19018D3-308E-41DD-8081-4D143ECEDBA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5497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0" y="6381750"/>
            <a:ext cx="12192000" cy="476250"/>
          </a:xfrm>
          <a:prstGeom prst="rect">
            <a:avLst/>
          </a:prstGeom>
          <a:solidFill>
            <a:srgbClr val="3539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r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algn="r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algn="r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algn="r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algn="r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altLang="en-US" sz="240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2284" y="404813"/>
            <a:ext cx="1036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285" y="1341438"/>
            <a:ext cx="1035896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Mastertextformat bearbeiten</a:t>
            </a:r>
          </a:p>
          <a:p>
            <a:pPr lvl="1"/>
            <a:r>
              <a:rPr lang="de-DE" altLang="en-US" dirty="0"/>
              <a:t>Zweite Ebene</a:t>
            </a:r>
          </a:p>
          <a:p>
            <a:pPr lvl="2"/>
            <a:r>
              <a:rPr lang="de-DE" altLang="en-US" dirty="0"/>
              <a:t>Dritte Ebene</a:t>
            </a:r>
          </a:p>
          <a:p>
            <a:pPr lvl="3"/>
            <a:r>
              <a:rPr lang="de-DE" altLang="en-US" dirty="0"/>
              <a:t>Vierte Ebene</a:t>
            </a:r>
          </a:p>
          <a:p>
            <a:pPr lvl="4"/>
            <a:r>
              <a:rPr lang="de-DE" altLang="en-US" dirty="0"/>
              <a:t>Fünfte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2284" y="6513513"/>
            <a:ext cx="2540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C5C7C4"/>
                </a:solidFill>
              </a:defRPr>
            </a:lvl1pPr>
          </a:lstStyle>
          <a:p>
            <a:fld id="{8010F565-33AE-4076-9BF1-B5AF8F4F6130}" type="datetimeFigureOut">
              <a:rPr lang="fr-CH" smtClean="0"/>
              <a:t>30.04.2021</a:t>
            </a:fld>
            <a:endParaRPr lang="fr-C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8500" y="6513513"/>
            <a:ext cx="3860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 b="1" dirty="0" err="1" smtClean="0">
                <a:solidFill>
                  <a:srgbClr val="C5C7C4"/>
                </a:solidFill>
              </a:defRPr>
            </a:lvl1pPr>
          </a:lstStyle>
          <a:p>
            <a:endParaRPr lang="fr-C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9717" y="6513513"/>
            <a:ext cx="2540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1" smtClean="0">
                <a:solidFill>
                  <a:srgbClr val="F7A600"/>
                </a:solidFill>
              </a:defRPr>
            </a:lvl1pPr>
          </a:lstStyle>
          <a:p>
            <a:fld id="{C19018D3-308E-41DD-8081-4D143ECEDBAF}" type="slidenum">
              <a:rPr lang="fr-CH" smtClean="0"/>
              <a:t>‹N°›</a:t>
            </a:fld>
            <a:endParaRPr lang="fr-CH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0" y="1014413"/>
            <a:ext cx="1219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C5C7C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9625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6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69A2C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69A2C2"/>
          </a:solidFill>
          <a:latin typeface="Arial" charset="0"/>
          <a:ea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69A2C2"/>
          </a:solidFill>
          <a:latin typeface="Arial" charset="0"/>
          <a:ea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69A2C2"/>
          </a:solidFill>
          <a:latin typeface="Arial" charset="0"/>
          <a:ea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69A2C2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charset="-18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charset="-18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charset="-18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6.jpeg"/><Relationship Id="rId4" Type="http://schemas.openxmlformats.org/officeDocument/2006/relationships/image" Target="../media/image12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SIAMS+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H" dirty="0"/>
              <a:t>Cas concret d’atelier décolletage connecté</a:t>
            </a:r>
          </a:p>
        </p:txBody>
      </p:sp>
    </p:spTree>
    <p:extLst>
      <p:ext uri="{BB962C8B-B14F-4D97-AF65-F5344CB8AC3E}">
        <p14:creationId xmlns:p14="http://schemas.microsoft.com/office/powerpoint/2010/main" val="2864153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95" y="0"/>
            <a:ext cx="10273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69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281" y="-1"/>
            <a:ext cx="9560718" cy="6382012"/>
          </a:xfrm>
          <a:prstGeom prst="rect">
            <a:avLst/>
          </a:prstGeom>
        </p:spPr>
      </p:pic>
      <p:pic>
        <p:nvPicPr>
          <p:cNvPr id="4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71" y="255992"/>
            <a:ext cx="1931739" cy="67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6"/>
          <p:cNvSpPr txBox="1">
            <a:spLocks/>
          </p:cNvSpPr>
          <p:nvPr/>
        </p:nvSpPr>
        <p:spPr>
          <a:xfrm>
            <a:off x="3026939" y="1907993"/>
            <a:ext cx="6218661" cy="166832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-18"/>
              <a:buChar char="•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-18"/>
              <a:buChar char="•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-18"/>
              <a:buChar char="•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 rot="10800000">
            <a:off x="2631281" y="-5"/>
            <a:ext cx="8412636" cy="6382015"/>
          </a:xfrm>
          <a:prstGeom prst="rect">
            <a:avLst/>
          </a:prstGeom>
          <a:gradFill flip="none" rotWithShape="1">
            <a:gsLst>
              <a:gs pos="50000">
                <a:srgbClr val="FFFFFF">
                  <a:alpha val="9400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40486" y="2442978"/>
            <a:ext cx="53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</p:txBody>
      </p:sp>
      <p:sp>
        <p:nvSpPr>
          <p:cNvPr id="10" name="ZoneTexte 9"/>
          <p:cNvSpPr txBox="1"/>
          <p:nvPr/>
        </p:nvSpPr>
        <p:spPr>
          <a:xfrm>
            <a:off x="329043" y="2470018"/>
            <a:ext cx="53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Traçabilité conforme à la norme ISO-13485</a:t>
            </a:r>
          </a:p>
        </p:txBody>
      </p:sp>
      <p:sp>
        <p:nvSpPr>
          <p:cNvPr id="3" name="Rectangle 2"/>
          <p:cNvSpPr/>
          <p:nvPr/>
        </p:nvSpPr>
        <p:spPr>
          <a:xfrm>
            <a:off x="3187915" y="-21159"/>
            <a:ext cx="72794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5400" dirty="0">
                <a:ln w="19050">
                  <a:solidFill>
                    <a:srgbClr val="5B9BD5">
                      <a:lumMod val="75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ＭＳ Ｐゴシック"/>
              </a:rPr>
              <a:t>Les gains</a:t>
            </a:r>
            <a:endParaRPr kumimoji="0" lang="fr-CH" sz="5400" b="0" i="0" u="none" strike="noStrike" kern="1200" cap="none" spc="0" normalizeH="0" baseline="0" noProof="0" dirty="0">
              <a:ln w="19050">
                <a:solidFill>
                  <a:srgbClr val="5B9BD5">
                    <a:lumMod val="75000"/>
                  </a:srgbClr>
                </a:solidFill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9047" y="1582487"/>
            <a:ext cx="53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Stock d’outillage rationnalisé et maitrisé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19415" y="3374108"/>
            <a:ext cx="53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Calculs post-production en quasi instantané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29043" y="4237617"/>
            <a:ext cx="53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Monitoring du process de production (TRS, </a:t>
            </a:r>
            <a:r>
              <a:rPr lang="fr-CH" dirty="0" err="1"/>
              <a:t>Cpk</a:t>
            </a:r>
            <a:r>
              <a:rPr lang="fr-CH" dirty="0"/>
              <a:t>,…)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29044" y="5125148"/>
            <a:ext cx="53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Aide majeure à l’amélioration </a:t>
            </a:r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524325" y="6513513"/>
            <a:ext cx="1905000" cy="228600"/>
          </a:xfrm>
        </p:spPr>
        <p:txBody>
          <a:bodyPr/>
          <a:lstStyle/>
          <a:p>
            <a:r>
              <a:rPr lang="fr-FR" altLang="fr-FR" dirty="0"/>
              <a:t>6</a:t>
            </a:r>
          </a:p>
        </p:txBody>
      </p:sp>
      <p:sp>
        <p:nvSpPr>
          <p:cNvPr id="16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648200" y="6513513"/>
            <a:ext cx="2895600" cy="228600"/>
          </a:xfrm>
        </p:spPr>
        <p:txBody>
          <a:bodyPr/>
          <a:lstStyle/>
          <a:p>
            <a:pPr lvl="0" algn="ctr">
              <a:defRPr/>
            </a:pPr>
            <a:r>
              <a:rPr lang="fr-FR" b="0" dirty="0"/>
              <a:t>Atelier connecté - SIAMS</a:t>
            </a:r>
          </a:p>
        </p:txBody>
      </p:sp>
      <p:sp>
        <p:nvSpPr>
          <p:cNvPr id="17" name="Espace réservé de la date 20"/>
          <p:cNvSpPr>
            <a:spLocks noGrp="1"/>
          </p:cNvSpPr>
          <p:nvPr>
            <p:ph type="dt" sz="half" idx="10"/>
          </p:nvPr>
        </p:nvSpPr>
        <p:spPr>
          <a:xfrm>
            <a:off x="684213" y="6513513"/>
            <a:ext cx="1905000" cy="228600"/>
          </a:xfrm>
        </p:spPr>
        <p:txBody>
          <a:bodyPr/>
          <a:lstStyle/>
          <a:p>
            <a:pPr>
              <a:defRPr/>
            </a:pPr>
            <a:r>
              <a:rPr lang="fr-FR" dirty="0"/>
              <a:t>05.05.2021</a:t>
            </a:r>
          </a:p>
        </p:txBody>
      </p:sp>
    </p:spTree>
    <p:extLst>
      <p:ext uri="{BB962C8B-B14F-4D97-AF65-F5344CB8AC3E}">
        <p14:creationId xmlns:p14="http://schemas.microsoft.com/office/powerpoint/2010/main" val="17433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ésultat de recherche d'images pour &quot;question png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919" y="2316956"/>
            <a:ext cx="2304256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ésultat de recherche d'images pour &quot;thank you png&quot;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529" l="7889" r="90000">
                        <a14:foregroundMark x1="39667" y1="11765" x2="53222" y2="77500"/>
                        <a14:foregroundMark x1="33556" y1="22647" x2="39667" y2="66324"/>
                        <a14:foregroundMark x1="28222" y1="37647" x2="32778" y2="71176"/>
                        <a14:foregroundMark x1="24556" y1="41912" x2="30111" y2="72941"/>
                        <a14:foregroundMark x1="35222" y1="75441" x2="56000" y2="86765"/>
                        <a14:foregroundMark x1="54667" y1="76618" x2="74556" y2="57206"/>
                        <a14:foregroundMark x1="50889" y1="21029" x2="67556" y2="41912"/>
                        <a14:foregroundMark x1="43889" y1="16471" x2="58111" y2="63088"/>
                        <a14:foregroundMark x1="49222" y1="15441" x2="68000" y2="27647"/>
                        <a14:foregroundMark x1="70111" y1="31029" x2="75000" y2="47059"/>
                        <a14:foregroundMark x1="75000" y1="61176" x2="72111" y2="67941"/>
                        <a14:foregroundMark x1="48222" y1="60294" x2="47000" y2="63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302" y="2136137"/>
            <a:ext cx="3528392" cy="266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524325" y="6513513"/>
            <a:ext cx="1905000" cy="228600"/>
          </a:xfrm>
        </p:spPr>
        <p:txBody>
          <a:bodyPr/>
          <a:lstStyle/>
          <a:p>
            <a:r>
              <a:rPr lang="fr-FR" altLang="fr-FR" dirty="0"/>
              <a:t>7</a:t>
            </a:r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648200" y="6513513"/>
            <a:ext cx="2895600" cy="228600"/>
          </a:xfrm>
        </p:spPr>
        <p:txBody>
          <a:bodyPr/>
          <a:lstStyle/>
          <a:p>
            <a:pPr lvl="0" algn="ctr">
              <a:defRPr/>
            </a:pPr>
            <a:r>
              <a:rPr lang="fr-FR" b="0" dirty="0"/>
              <a:t>Atelier connecté - SIAMS</a:t>
            </a:r>
          </a:p>
        </p:txBody>
      </p:sp>
      <p:sp>
        <p:nvSpPr>
          <p:cNvPr id="9" name="Espace réservé de la date 20"/>
          <p:cNvSpPr>
            <a:spLocks noGrp="1"/>
          </p:cNvSpPr>
          <p:nvPr>
            <p:ph type="dt" sz="half" idx="10"/>
          </p:nvPr>
        </p:nvSpPr>
        <p:spPr>
          <a:xfrm>
            <a:off x="684213" y="6513513"/>
            <a:ext cx="1905000" cy="228600"/>
          </a:xfrm>
        </p:spPr>
        <p:txBody>
          <a:bodyPr/>
          <a:lstStyle/>
          <a:p>
            <a:pPr>
              <a:defRPr/>
            </a:pPr>
            <a:r>
              <a:rPr lang="fr-FR" dirty="0"/>
              <a:t>05.05.2021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71" y="255992"/>
            <a:ext cx="1931739" cy="67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842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"/>
            <a:ext cx="10212288" cy="1186248"/>
          </a:xfrm>
          <a:prstGeom prst="rect">
            <a:avLst/>
          </a:prstGeom>
        </p:spPr>
      </p:pic>
      <p:sp>
        <p:nvSpPr>
          <p:cNvPr id="4" name="Triangle isocèle 3"/>
          <p:cNvSpPr/>
          <p:nvPr/>
        </p:nvSpPr>
        <p:spPr>
          <a:xfrm rot="14425936">
            <a:off x="413624" y="-444603"/>
            <a:ext cx="2890562" cy="2653487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26964" y="6928"/>
            <a:ext cx="72794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5400" dirty="0">
                <a:ln w="19050">
                  <a:solidFill>
                    <a:srgbClr val="5B9BD5">
                      <a:lumMod val="75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ＭＳ Ｐゴシック"/>
              </a:rPr>
              <a:t>Présentation entreprise</a:t>
            </a:r>
            <a:endParaRPr kumimoji="0" lang="fr-CH" sz="5400" b="0" i="0" u="none" strike="noStrike" kern="1200" cap="none" spc="0" normalizeH="0" baseline="0" noProof="0" dirty="0">
              <a:ln w="19050">
                <a:solidFill>
                  <a:srgbClr val="5B9BD5">
                    <a:lumMod val="75000"/>
                  </a:srgbClr>
                </a:solidFill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ＭＳ Ｐゴシック"/>
              <a:cs typeface="Arial" panose="020B0604020202020204" pitchFamily="34" charset="0"/>
            </a:endParaRPr>
          </a:p>
        </p:txBody>
      </p:sp>
      <p:pic>
        <p:nvPicPr>
          <p:cNvPr id="6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71" y="255992"/>
            <a:ext cx="1931739" cy="67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79" y="2078666"/>
            <a:ext cx="1292172" cy="129217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3751" y="4456487"/>
            <a:ext cx="1480622" cy="124778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36" y="2215861"/>
            <a:ext cx="1108095" cy="1108095"/>
          </a:xfrm>
          <a:prstGeom prst="rect">
            <a:avLst/>
          </a:prstGeom>
        </p:spPr>
      </p:pic>
      <p:pic>
        <p:nvPicPr>
          <p:cNvPr id="11" name="Picture 6" descr="Résultat de recherche d'images pour &quot;raw material symbol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95" y="4435766"/>
            <a:ext cx="1108917" cy="126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6"/>
          <p:cNvSpPr txBox="1">
            <a:spLocks/>
          </p:cNvSpPr>
          <p:nvPr/>
        </p:nvSpPr>
        <p:spPr>
          <a:xfrm>
            <a:off x="660191" y="3454899"/>
            <a:ext cx="2129311" cy="4197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-18"/>
              <a:buChar char="•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-18"/>
              <a:buChar char="•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-18"/>
              <a:buChar char="•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dirty="0">
                <a:solidFill>
                  <a:schemeClr val="tx2"/>
                </a:solidFill>
              </a:rPr>
              <a:t>Fondée en 1998</a:t>
            </a: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3484139" y="3452313"/>
            <a:ext cx="1891887" cy="4197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-18"/>
              <a:buChar char="•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-18"/>
              <a:buChar char="•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-18"/>
              <a:buChar char="•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dirty="0">
                <a:solidFill>
                  <a:schemeClr val="tx2"/>
                </a:solidFill>
              </a:rPr>
              <a:t>+ 40 employés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822378" y="5860499"/>
            <a:ext cx="1468458" cy="4197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-18"/>
              <a:buChar char="•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-18"/>
              <a:buChar char="•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-18"/>
              <a:buChar char="•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CH" dirty="0">
                <a:solidFill>
                  <a:schemeClr val="tx2"/>
                </a:solidFill>
              </a:rPr>
              <a:t>Ø</a:t>
            </a:r>
            <a:r>
              <a:rPr lang="fr-CH" dirty="0"/>
              <a:t> </a:t>
            </a:r>
            <a:r>
              <a:rPr lang="en-US" altLang="en-US" dirty="0">
                <a:solidFill>
                  <a:schemeClr val="tx2"/>
                </a:solidFill>
              </a:rPr>
              <a:t>1-65mm</a:t>
            </a:r>
          </a:p>
        </p:txBody>
      </p:sp>
      <p:sp>
        <p:nvSpPr>
          <p:cNvPr id="15" name="Content Placeholder 6"/>
          <p:cNvSpPr txBox="1">
            <a:spLocks/>
          </p:cNvSpPr>
          <p:nvPr/>
        </p:nvSpPr>
        <p:spPr>
          <a:xfrm>
            <a:off x="3518437" y="5860498"/>
            <a:ext cx="1891887" cy="4197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-18"/>
              <a:buChar char="•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-18"/>
              <a:buChar char="•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Times" charset="-18"/>
              <a:buChar char="•"/>
              <a:defRPr sz="2000" kern="120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dirty="0">
                <a:solidFill>
                  <a:schemeClr val="tx2"/>
                </a:solidFill>
              </a:rPr>
              <a:t>34 machines</a:t>
            </a:r>
          </a:p>
        </p:txBody>
      </p:sp>
      <p:cxnSp>
        <p:nvCxnSpPr>
          <p:cNvPr id="17" name="Connecteur droit 16"/>
          <p:cNvCxnSpPr/>
          <p:nvPr/>
        </p:nvCxnSpPr>
        <p:spPr bwMode="auto">
          <a:xfrm flipH="1">
            <a:off x="6622697" y="1234233"/>
            <a:ext cx="19821" cy="479147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9" name="Imag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4314" y="2198832"/>
            <a:ext cx="5141265" cy="3603322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22404" y="1142423"/>
            <a:ext cx="2581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/>
              <a:t>ABOUT US…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6752481" y="1186249"/>
            <a:ext cx="3322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/>
              <a:t>AND OUR PARTNERS…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748863" y="3409671"/>
            <a:ext cx="5021321" cy="719861"/>
          </a:xfrm>
          <a:prstGeom prst="rect">
            <a:avLst/>
          </a:prstGeom>
        </p:spPr>
      </p:pic>
      <p:sp>
        <p:nvSpPr>
          <p:cNvPr id="2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524325" y="6513513"/>
            <a:ext cx="1905000" cy="228600"/>
          </a:xfrm>
        </p:spPr>
        <p:txBody>
          <a:bodyPr/>
          <a:lstStyle/>
          <a:p>
            <a:r>
              <a:rPr lang="fr-FR" altLang="fr-FR" dirty="0"/>
              <a:t>1</a:t>
            </a:r>
          </a:p>
        </p:txBody>
      </p:sp>
      <p:sp>
        <p:nvSpPr>
          <p:cNvPr id="24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648200" y="6513513"/>
            <a:ext cx="2895600" cy="228600"/>
          </a:xfrm>
        </p:spPr>
        <p:txBody>
          <a:bodyPr/>
          <a:lstStyle/>
          <a:p>
            <a:pPr lvl="0" algn="ctr">
              <a:defRPr/>
            </a:pPr>
            <a:r>
              <a:rPr lang="fr-FR" b="0" dirty="0"/>
              <a:t>Atelier connecté - SIAMS</a:t>
            </a:r>
          </a:p>
        </p:txBody>
      </p:sp>
      <p:sp>
        <p:nvSpPr>
          <p:cNvPr id="25" name="Espace réservé de la date 20"/>
          <p:cNvSpPr>
            <a:spLocks noGrp="1"/>
          </p:cNvSpPr>
          <p:nvPr>
            <p:ph type="dt" sz="half" idx="10"/>
          </p:nvPr>
        </p:nvSpPr>
        <p:spPr>
          <a:xfrm>
            <a:off x="684213" y="6513513"/>
            <a:ext cx="1905000" cy="228600"/>
          </a:xfrm>
        </p:spPr>
        <p:txBody>
          <a:bodyPr/>
          <a:lstStyle/>
          <a:p>
            <a:pPr>
              <a:defRPr/>
            </a:pPr>
            <a:r>
              <a:rPr lang="fr-FR" dirty="0"/>
              <a:t>05.05.2021</a:t>
            </a:r>
          </a:p>
        </p:txBody>
      </p:sp>
    </p:spTree>
    <p:extLst>
      <p:ext uri="{BB962C8B-B14F-4D97-AF65-F5344CB8AC3E}">
        <p14:creationId xmlns:p14="http://schemas.microsoft.com/office/powerpoint/2010/main" val="307588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"/>
            <a:ext cx="10212288" cy="11862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6964" y="6928"/>
            <a:ext cx="72794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5400" dirty="0" err="1">
                <a:ln w="19050">
                  <a:solidFill>
                    <a:srgbClr val="5B9BD5">
                      <a:lumMod val="75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ＭＳ Ｐゴシック"/>
              </a:rPr>
              <a:t>Timeline</a:t>
            </a:r>
            <a:endParaRPr kumimoji="0" lang="fr-CH" sz="5400" b="0" i="0" u="none" strike="noStrike" kern="1200" cap="none" spc="0" normalizeH="0" baseline="0" noProof="0" dirty="0">
              <a:ln w="19050">
                <a:solidFill>
                  <a:srgbClr val="5B9BD5">
                    <a:lumMod val="75000"/>
                  </a:srgbClr>
                </a:solidFill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5" name="Triangle isocèle 4"/>
          <p:cNvSpPr/>
          <p:nvPr/>
        </p:nvSpPr>
        <p:spPr>
          <a:xfrm rot="14425936">
            <a:off x="413624" y="-444603"/>
            <a:ext cx="2890562" cy="2653487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013447"/>
            <a:ext cx="12191999" cy="887353"/>
          </a:xfrm>
          <a:prstGeom prst="rect">
            <a:avLst/>
          </a:prstGeom>
          <a:solidFill>
            <a:schemeClr val="bg1">
              <a:lumMod val="8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3661654" y="2008374"/>
            <a:ext cx="1629796" cy="892561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2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685448" y="1617510"/>
            <a:ext cx="159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i="1" dirty="0">
                <a:solidFill>
                  <a:srgbClr val="9ED3D7"/>
                </a:solidFill>
                <a:ea typeface="Gulim" panose="020B0600000101010101" pitchFamily="34" charset="-127"/>
              </a:rPr>
              <a:t>2016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112185" y="1660860"/>
            <a:ext cx="140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i="1" dirty="0">
                <a:solidFill>
                  <a:srgbClr val="D1D1F0"/>
                </a:solidFill>
                <a:ea typeface="Gulim" panose="020B0600000101010101" pitchFamily="34" charset="-127"/>
              </a:rPr>
              <a:t>2021</a:t>
            </a:r>
            <a:endParaRPr lang="fr-CH" i="1" dirty="0">
              <a:solidFill>
                <a:srgbClr val="D1D1F0"/>
              </a:solidFill>
              <a:latin typeface="Symbol" panose="05050102010706020507" pitchFamily="18" charset="2"/>
              <a:ea typeface="Gulim" panose="020B0600000101010101" pitchFamily="34" charset="-127"/>
              <a:cs typeface="Khmer UI" panose="020B0502040204020203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928748" y="1635527"/>
            <a:ext cx="1397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i="1" dirty="0">
                <a:solidFill>
                  <a:srgbClr val="F1A5DD"/>
                </a:solidFill>
                <a:ea typeface="Gulim" panose="020B0600000101010101" pitchFamily="34" charset="-127"/>
              </a:rPr>
              <a:t>2019</a:t>
            </a:r>
            <a:endParaRPr lang="fr-CH" sz="1500" i="1" dirty="0">
              <a:solidFill>
                <a:srgbClr val="F1A5DD"/>
              </a:solidFill>
              <a:ea typeface="Gulim" panose="020B0600000101010101" pitchFamily="34" charset="-127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19168" y="2004859"/>
            <a:ext cx="1641261" cy="892561"/>
          </a:xfrm>
          <a:prstGeom prst="rect">
            <a:avLst/>
          </a:prstGeom>
          <a:solidFill>
            <a:srgbClr val="F1A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2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69431" y="2012076"/>
            <a:ext cx="1641261" cy="8925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2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7102" y="2012076"/>
            <a:ext cx="1629796" cy="892561"/>
          </a:xfrm>
          <a:prstGeom prst="rect">
            <a:avLst/>
          </a:prstGeom>
          <a:solidFill>
            <a:srgbClr val="FAB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2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71098" y="1627249"/>
            <a:ext cx="159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i="1" dirty="0">
                <a:solidFill>
                  <a:srgbClr val="FABE6E"/>
                </a:solidFill>
                <a:ea typeface="Gulim" panose="020B0600000101010101" pitchFamily="34" charset="-127"/>
              </a:rPr>
              <a:t>2013</a:t>
            </a:r>
          </a:p>
        </p:txBody>
      </p:sp>
      <p:pic>
        <p:nvPicPr>
          <p:cNvPr id="1026" name="Picture 2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825" y="2183647"/>
            <a:ext cx="651613" cy="55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age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244" y="2151908"/>
            <a:ext cx="655872" cy="55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532" y="2055733"/>
            <a:ext cx="551418" cy="805245"/>
          </a:xfrm>
          <a:prstGeom prst="rect">
            <a:avLst/>
          </a:prstGeom>
        </p:spPr>
      </p:pic>
      <p:pic>
        <p:nvPicPr>
          <p:cNvPr id="1030" name="Picture 6" descr="image0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149" y="2181422"/>
            <a:ext cx="653917" cy="55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71" y="255992"/>
            <a:ext cx="1931739" cy="67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Comment calculer les ratios de la gestion des stock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9" y="4229307"/>
            <a:ext cx="2575188" cy="128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Connecteur droit 42"/>
          <p:cNvCxnSpPr/>
          <p:nvPr/>
        </p:nvCxnSpPr>
        <p:spPr>
          <a:xfrm>
            <a:off x="1429483" y="2904637"/>
            <a:ext cx="0" cy="663398"/>
          </a:xfrm>
          <a:prstGeom prst="line">
            <a:avLst/>
          </a:prstGeom>
          <a:ln w="76200">
            <a:solidFill>
              <a:srgbClr val="FABE6E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524325" y="6513513"/>
            <a:ext cx="1905000" cy="228600"/>
          </a:xfrm>
        </p:spPr>
        <p:txBody>
          <a:bodyPr/>
          <a:lstStyle/>
          <a:p>
            <a:r>
              <a:rPr lang="fr-FR" altLang="fr-FR" dirty="0"/>
              <a:t>2</a:t>
            </a:r>
          </a:p>
        </p:txBody>
      </p:sp>
      <p:sp>
        <p:nvSpPr>
          <p:cNvPr id="30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648200" y="6513513"/>
            <a:ext cx="2895600" cy="228600"/>
          </a:xfrm>
        </p:spPr>
        <p:txBody>
          <a:bodyPr/>
          <a:lstStyle/>
          <a:p>
            <a:pPr lvl="0" algn="ctr">
              <a:defRPr/>
            </a:pPr>
            <a:r>
              <a:rPr lang="fr-FR" b="0" dirty="0"/>
              <a:t>Atelier connecté - SIAMS</a:t>
            </a:r>
          </a:p>
        </p:txBody>
      </p:sp>
      <p:sp>
        <p:nvSpPr>
          <p:cNvPr id="32" name="Espace réservé de la date 20"/>
          <p:cNvSpPr>
            <a:spLocks noGrp="1"/>
          </p:cNvSpPr>
          <p:nvPr>
            <p:ph type="dt" sz="half" idx="10"/>
          </p:nvPr>
        </p:nvSpPr>
        <p:spPr>
          <a:xfrm>
            <a:off x="684213" y="6513513"/>
            <a:ext cx="1905000" cy="228600"/>
          </a:xfrm>
        </p:spPr>
        <p:txBody>
          <a:bodyPr/>
          <a:lstStyle/>
          <a:p>
            <a:pPr>
              <a:defRPr/>
            </a:pPr>
            <a:r>
              <a:rPr lang="fr-FR" dirty="0"/>
              <a:t>05.05.2021</a:t>
            </a:r>
          </a:p>
        </p:txBody>
      </p:sp>
    </p:spTree>
    <p:extLst>
      <p:ext uri="{BB962C8B-B14F-4D97-AF65-F5344CB8AC3E}">
        <p14:creationId xmlns:p14="http://schemas.microsoft.com/office/powerpoint/2010/main" val="3693650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30" y="0"/>
            <a:ext cx="10273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84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"/>
            <a:ext cx="10212288" cy="11862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6964" y="6928"/>
            <a:ext cx="72794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5400" dirty="0" err="1">
                <a:ln w="19050">
                  <a:solidFill>
                    <a:srgbClr val="5B9BD5">
                      <a:lumMod val="75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ＭＳ Ｐゴシック"/>
              </a:rPr>
              <a:t>Timeline</a:t>
            </a:r>
            <a:endParaRPr kumimoji="0" lang="fr-CH" sz="5400" b="0" i="0" u="none" strike="noStrike" kern="1200" cap="none" spc="0" normalizeH="0" baseline="0" noProof="0" dirty="0">
              <a:ln w="19050">
                <a:solidFill>
                  <a:srgbClr val="5B9BD5">
                    <a:lumMod val="75000"/>
                  </a:srgbClr>
                </a:solidFill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5" name="Triangle isocèle 4"/>
          <p:cNvSpPr/>
          <p:nvPr/>
        </p:nvSpPr>
        <p:spPr>
          <a:xfrm rot="14425936">
            <a:off x="413624" y="-444603"/>
            <a:ext cx="2890562" cy="2653487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013447"/>
            <a:ext cx="12191999" cy="887353"/>
          </a:xfrm>
          <a:prstGeom prst="rect">
            <a:avLst/>
          </a:prstGeom>
          <a:solidFill>
            <a:schemeClr val="bg1">
              <a:lumMod val="8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3656380" y="2006052"/>
            <a:ext cx="1629796" cy="892561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2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4472990" y="2860978"/>
            <a:ext cx="0" cy="663398"/>
          </a:xfrm>
          <a:prstGeom prst="line">
            <a:avLst/>
          </a:prstGeom>
          <a:ln w="76200">
            <a:solidFill>
              <a:srgbClr val="9ED3D7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685448" y="1617510"/>
            <a:ext cx="159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i="1" dirty="0">
                <a:solidFill>
                  <a:srgbClr val="9ED3D7"/>
                </a:solidFill>
                <a:ea typeface="Gulim" panose="020B0600000101010101" pitchFamily="34" charset="-127"/>
              </a:rPr>
              <a:t>2016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112185" y="1660860"/>
            <a:ext cx="140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i="1" dirty="0">
                <a:solidFill>
                  <a:srgbClr val="D1D1F0"/>
                </a:solidFill>
                <a:ea typeface="Gulim" panose="020B0600000101010101" pitchFamily="34" charset="-127"/>
              </a:rPr>
              <a:t>2021</a:t>
            </a:r>
            <a:endParaRPr lang="fr-CH" i="1" dirty="0">
              <a:solidFill>
                <a:srgbClr val="D1D1F0"/>
              </a:solidFill>
              <a:latin typeface="Symbol" panose="05050102010706020507" pitchFamily="18" charset="2"/>
              <a:ea typeface="Gulim" panose="020B0600000101010101" pitchFamily="34" charset="-127"/>
              <a:cs typeface="Khmer UI" panose="020B0502040204020203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376" y="3877080"/>
            <a:ext cx="2546492" cy="1820661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6928748" y="1635527"/>
            <a:ext cx="1397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i="1" dirty="0">
                <a:solidFill>
                  <a:srgbClr val="F1A5DD"/>
                </a:solidFill>
                <a:ea typeface="Gulim" panose="020B0600000101010101" pitchFamily="34" charset="-127"/>
              </a:rPr>
              <a:t>2019</a:t>
            </a:r>
            <a:endParaRPr lang="fr-CH" sz="1500" i="1" dirty="0">
              <a:solidFill>
                <a:srgbClr val="F1A5DD"/>
              </a:solidFill>
              <a:ea typeface="Gulim" panose="020B0600000101010101" pitchFamily="34" charset="-127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19168" y="2004859"/>
            <a:ext cx="1641261" cy="892561"/>
          </a:xfrm>
          <a:prstGeom prst="rect">
            <a:avLst/>
          </a:prstGeom>
          <a:solidFill>
            <a:srgbClr val="F1A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2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69431" y="2012076"/>
            <a:ext cx="1641261" cy="8925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2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7102" y="2012076"/>
            <a:ext cx="1629796" cy="892561"/>
          </a:xfrm>
          <a:prstGeom prst="rect">
            <a:avLst/>
          </a:prstGeom>
          <a:solidFill>
            <a:srgbClr val="FAB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2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71098" y="1627249"/>
            <a:ext cx="159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i="1" dirty="0">
                <a:solidFill>
                  <a:srgbClr val="FABE6E"/>
                </a:solidFill>
                <a:ea typeface="Gulim" panose="020B0600000101010101" pitchFamily="34" charset="-127"/>
              </a:rPr>
              <a:t>2013</a:t>
            </a:r>
          </a:p>
        </p:txBody>
      </p:sp>
      <p:pic>
        <p:nvPicPr>
          <p:cNvPr id="1026" name="Picture 2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825" y="2183647"/>
            <a:ext cx="651613" cy="55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age0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244" y="2151908"/>
            <a:ext cx="655872" cy="55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532" y="2055733"/>
            <a:ext cx="551418" cy="805245"/>
          </a:xfrm>
          <a:prstGeom prst="rect">
            <a:avLst/>
          </a:prstGeom>
        </p:spPr>
      </p:pic>
      <p:pic>
        <p:nvPicPr>
          <p:cNvPr id="1030" name="Picture 6" descr="image0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149" y="2181422"/>
            <a:ext cx="653917" cy="55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71" y="255992"/>
            <a:ext cx="1931739" cy="67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Comment calculer les ratios de la gestion des stock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9" y="4229307"/>
            <a:ext cx="2575188" cy="128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Connecteur droit 42"/>
          <p:cNvCxnSpPr/>
          <p:nvPr/>
        </p:nvCxnSpPr>
        <p:spPr>
          <a:xfrm>
            <a:off x="1429483" y="2904637"/>
            <a:ext cx="0" cy="663398"/>
          </a:xfrm>
          <a:prstGeom prst="line">
            <a:avLst/>
          </a:prstGeom>
          <a:ln w="76200">
            <a:solidFill>
              <a:srgbClr val="FABE6E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524325" y="6513513"/>
            <a:ext cx="1905000" cy="228600"/>
          </a:xfrm>
        </p:spPr>
        <p:txBody>
          <a:bodyPr/>
          <a:lstStyle/>
          <a:p>
            <a:r>
              <a:rPr lang="fr-FR" altLang="fr-FR" dirty="0"/>
              <a:t>3</a:t>
            </a:r>
          </a:p>
        </p:txBody>
      </p:sp>
      <p:sp>
        <p:nvSpPr>
          <p:cNvPr id="30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648200" y="6513513"/>
            <a:ext cx="2895600" cy="228600"/>
          </a:xfrm>
        </p:spPr>
        <p:txBody>
          <a:bodyPr/>
          <a:lstStyle/>
          <a:p>
            <a:pPr lvl="0" algn="ctr">
              <a:defRPr/>
            </a:pPr>
            <a:r>
              <a:rPr lang="fr-FR" b="0" dirty="0"/>
              <a:t>Atelier connecté - SIAMS</a:t>
            </a:r>
          </a:p>
        </p:txBody>
      </p:sp>
      <p:sp>
        <p:nvSpPr>
          <p:cNvPr id="32" name="Espace réservé de la date 20"/>
          <p:cNvSpPr>
            <a:spLocks noGrp="1"/>
          </p:cNvSpPr>
          <p:nvPr>
            <p:ph type="dt" sz="half" idx="10"/>
          </p:nvPr>
        </p:nvSpPr>
        <p:spPr>
          <a:xfrm>
            <a:off x="684213" y="6513513"/>
            <a:ext cx="1905000" cy="228600"/>
          </a:xfrm>
        </p:spPr>
        <p:txBody>
          <a:bodyPr/>
          <a:lstStyle/>
          <a:p>
            <a:pPr>
              <a:defRPr/>
            </a:pPr>
            <a:r>
              <a:rPr lang="fr-FR" dirty="0"/>
              <a:t>05.05.2021</a:t>
            </a:r>
          </a:p>
        </p:txBody>
      </p:sp>
    </p:spTree>
    <p:extLst>
      <p:ext uri="{BB962C8B-B14F-4D97-AF65-F5344CB8AC3E}">
        <p14:creationId xmlns:p14="http://schemas.microsoft.com/office/powerpoint/2010/main" val="3662774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30" y="0"/>
            <a:ext cx="10273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12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"/>
            <a:ext cx="10212288" cy="11862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6964" y="6928"/>
            <a:ext cx="72794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5400" dirty="0" err="1">
                <a:ln w="19050">
                  <a:solidFill>
                    <a:srgbClr val="5B9BD5">
                      <a:lumMod val="75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ＭＳ Ｐゴシック"/>
              </a:rPr>
              <a:t>Timeline</a:t>
            </a:r>
            <a:endParaRPr kumimoji="0" lang="fr-CH" sz="5400" b="0" i="0" u="none" strike="noStrike" kern="1200" cap="none" spc="0" normalizeH="0" baseline="0" noProof="0" dirty="0">
              <a:ln w="19050">
                <a:solidFill>
                  <a:srgbClr val="5B9BD5">
                    <a:lumMod val="75000"/>
                  </a:srgbClr>
                </a:solidFill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5" name="Triangle isocèle 4"/>
          <p:cNvSpPr/>
          <p:nvPr/>
        </p:nvSpPr>
        <p:spPr>
          <a:xfrm rot="14425936">
            <a:off x="413624" y="-444603"/>
            <a:ext cx="2890562" cy="2653487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013447"/>
            <a:ext cx="12191999" cy="887353"/>
          </a:xfrm>
          <a:prstGeom prst="rect">
            <a:avLst/>
          </a:prstGeom>
          <a:solidFill>
            <a:schemeClr val="bg1">
              <a:lumMod val="8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3665651" y="2006709"/>
            <a:ext cx="1629796" cy="892561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2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4472990" y="2860978"/>
            <a:ext cx="0" cy="663398"/>
          </a:xfrm>
          <a:prstGeom prst="line">
            <a:avLst/>
          </a:prstGeom>
          <a:ln w="76200">
            <a:solidFill>
              <a:srgbClr val="9ED3D7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685448" y="1617510"/>
            <a:ext cx="159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i="1" dirty="0">
                <a:solidFill>
                  <a:srgbClr val="9ED3D7"/>
                </a:solidFill>
                <a:ea typeface="Gulim" panose="020B0600000101010101" pitchFamily="34" charset="-127"/>
              </a:rPr>
              <a:t>2016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112185" y="1660860"/>
            <a:ext cx="140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i="1" dirty="0">
                <a:solidFill>
                  <a:srgbClr val="D1D1F0"/>
                </a:solidFill>
                <a:ea typeface="Gulim" panose="020B0600000101010101" pitchFamily="34" charset="-127"/>
              </a:rPr>
              <a:t>2021</a:t>
            </a:r>
            <a:endParaRPr lang="fr-CH" i="1" dirty="0">
              <a:solidFill>
                <a:srgbClr val="D1D1F0"/>
              </a:solidFill>
              <a:latin typeface="Symbol" panose="05050102010706020507" pitchFamily="18" charset="2"/>
              <a:ea typeface="Gulim" panose="020B0600000101010101" pitchFamily="34" charset="-127"/>
              <a:cs typeface="Khmer UI" panose="020B0502040204020203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376" y="3877080"/>
            <a:ext cx="2546492" cy="1820661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6928748" y="1635527"/>
            <a:ext cx="1397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i="1" dirty="0">
                <a:solidFill>
                  <a:srgbClr val="F1A5DD"/>
                </a:solidFill>
                <a:ea typeface="Gulim" panose="020B0600000101010101" pitchFamily="34" charset="-127"/>
              </a:rPr>
              <a:t>2019</a:t>
            </a:r>
            <a:endParaRPr lang="fr-CH" sz="1500" i="1" dirty="0">
              <a:solidFill>
                <a:srgbClr val="F1A5DD"/>
              </a:solidFill>
              <a:ea typeface="Gulim" panose="020B0600000101010101" pitchFamily="34" charset="-127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19168" y="2004859"/>
            <a:ext cx="1641261" cy="892561"/>
          </a:xfrm>
          <a:prstGeom prst="rect">
            <a:avLst/>
          </a:prstGeom>
          <a:solidFill>
            <a:srgbClr val="F1A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2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69431" y="2012076"/>
            <a:ext cx="1641261" cy="8925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2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7102" y="2012076"/>
            <a:ext cx="1629796" cy="892561"/>
          </a:xfrm>
          <a:prstGeom prst="rect">
            <a:avLst/>
          </a:prstGeom>
          <a:solidFill>
            <a:srgbClr val="FAB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2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71098" y="1627249"/>
            <a:ext cx="159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i="1" dirty="0">
                <a:solidFill>
                  <a:srgbClr val="FABE6E"/>
                </a:solidFill>
                <a:ea typeface="Gulim" panose="020B0600000101010101" pitchFamily="34" charset="-127"/>
              </a:rPr>
              <a:t>2013</a:t>
            </a:r>
          </a:p>
        </p:txBody>
      </p:sp>
      <p:pic>
        <p:nvPicPr>
          <p:cNvPr id="1026" name="Picture 2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825" y="2183647"/>
            <a:ext cx="651613" cy="55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age0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244" y="2151908"/>
            <a:ext cx="655872" cy="55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532" y="2055733"/>
            <a:ext cx="551418" cy="805245"/>
          </a:xfrm>
          <a:prstGeom prst="rect">
            <a:avLst/>
          </a:prstGeom>
        </p:spPr>
      </p:pic>
      <p:pic>
        <p:nvPicPr>
          <p:cNvPr id="1030" name="Picture 6" descr="image0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149" y="2181422"/>
            <a:ext cx="653917" cy="55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Nuage 1027"/>
          <p:cNvSpPr/>
          <p:nvPr/>
        </p:nvSpPr>
        <p:spPr bwMode="auto">
          <a:xfrm>
            <a:off x="6461238" y="4000011"/>
            <a:ext cx="2357120" cy="15748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ERP</a:t>
            </a:r>
          </a:p>
        </p:txBody>
      </p:sp>
      <p:cxnSp>
        <p:nvCxnSpPr>
          <p:cNvPr id="40" name="Connecteur droit 39"/>
          <p:cNvCxnSpPr/>
          <p:nvPr/>
        </p:nvCxnSpPr>
        <p:spPr>
          <a:xfrm>
            <a:off x="7609656" y="2889142"/>
            <a:ext cx="0" cy="663398"/>
          </a:xfrm>
          <a:prstGeom prst="line">
            <a:avLst/>
          </a:prstGeom>
          <a:ln w="76200">
            <a:solidFill>
              <a:srgbClr val="F1A5DD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71" y="255992"/>
            <a:ext cx="1931739" cy="67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Comment calculer les ratios de la gestion des stock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9" y="4229307"/>
            <a:ext cx="2575188" cy="128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Connecteur droit 42"/>
          <p:cNvCxnSpPr/>
          <p:nvPr/>
        </p:nvCxnSpPr>
        <p:spPr>
          <a:xfrm>
            <a:off x="1429483" y="2904637"/>
            <a:ext cx="0" cy="663398"/>
          </a:xfrm>
          <a:prstGeom prst="line">
            <a:avLst/>
          </a:prstGeom>
          <a:ln w="76200">
            <a:solidFill>
              <a:srgbClr val="FABE6E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524325" y="6513513"/>
            <a:ext cx="1905000" cy="228600"/>
          </a:xfrm>
        </p:spPr>
        <p:txBody>
          <a:bodyPr/>
          <a:lstStyle/>
          <a:p>
            <a:r>
              <a:rPr lang="fr-FR" altLang="fr-FR" dirty="0"/>
              <a:t>4</a:t>
            </a:r>
          </a:p>
        </p:txBody>
      </p:sp>
      <p:sp>
        <p:nvSpPr>
          <p:cNvPr id="30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648200" y="6513513"/>
            <a:ext cx="2895600" cy="228600"/>
          </a:xfrm>
        </p:spPr>
        <p:txBody>
          <a:bodyPr/>
          <a:lstStyle/>
          <a:p>
            <a:pPr lvl="0" algn="ctr">
              <a:defRPr/>
            </a:pPr>
            <a:r>
              <a:rPr lang="fr-FR" b="0" dirty="0"/>
              <a:t>Atelier connecté - SIAMS</a:t>
            </a:r>
          </a:p>
        </p:txBody>
      </p:sp>
      <p:sp>
        <p:nvSpPr>
          <p:cNvPr id="32" name="Espace réservé de la date 20"/>
          <p:cNvSpPr>
            <a:spLocks noGrp="1"/>
          </p:cNvSpPr>
          <p:nvPr>
            <p:ph type="dt" sz="half" idx="10"/>
          </p:nvPr>
        </p:nvSpPr>
        <p:spPr>
          <a:xfrm>
            <a:off x="684213" y="6513513"/>
            <a:ext cx="1905000" cy="228600"/>
          </a:xfrm>
        </p:spPr>
        <p:txBody>
          <a:bodyPr/>
          <a:lstStyle/>
          <a:p>
            <a:pPr>
              <a:defRPr/>
            </a:pPr>
            <a:r>
              <a:rPr lang="fr-FR" dirty="0"/>
              <a:t>05.05.2021</a:t>
            </a:r>
          </a:p>
        </p:txBody>
      </p:sp>
    </p:spTree>
    <p:extLst>
      <p:ext uri="{BB962C8B-B14F-4D97-AF65-F5344CB8AC3E}">
        <p14:creationId xmlns:p14="http://schemas.microsoft.com/office/powerpoint/2010/main" val="787794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30" y="0"/>
            <a:ext cx="10273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38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"/>
            <a:ext cx="10212288" cy="11862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26964" y="6928"/>
            <a:ext cx="72794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5400" dirty="0" err="1">
                <a:ln w="19050">
                  <a:solidFill>
                    <a:srgbClr val="5B9BD5">
                      <a:lumMod val="75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ea typeface="ＭＳ Ｐゴシック"/>
              </a:rPr>
              <a:t>Timeline</a:t>
            </a:r>
            <a:endParaRPr kumimoji="0" lang="fr-CH" sz="5400" b="0" i="0" u="none" strike="noStrike" kern="1200" cap="none" spc="0" normalizeH="0" baseline="0" noProof="0" dirty="0">
              <a:ln w="19050">
                <a:solidFill>
                  <a:srgbClr val="5B9BD5">
                    <a:lumMod val="75000"/>
                  </a:srgbClr>
                </a:solidFill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5" name="Triangle isocèle 4"/>
          <p:cNvSpPr/>
          <p:nvPr/>
        </p:nvSpPr>
        <p:spPr>
          <a:xfrm rot="14425936">
            <a:off x="413624" y="-444603"/>
            <a:ext cx="2890562" cy="2653487"/>
          </a:xfrm>
          <a:prstGeom prst="triangle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013447"/>
            <a:ext cx="12191999" cy="887353"/>
          </a:xfrm>
          <a:prstGeom prst="rect">
            <a:avLst/>
          </a:prstGeom>
          <a:solidFill>
            <a:schemeClr val="bg1">
              <a:lumMod val="8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/>
          <p:cNvSpPr/>
          <p:nvPr/>
        </p:nvSpPr>
        <p:spPr>
          <a:xfrm>
            <a:off x="3658092" y="2004858"/>
            <a:ext cx="1629796" cy="892561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2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4472990" y="2860978"/>
            <a:ext cx="0" cy="663398"/>
          </a:xfrm>
          <a:prstGeom prst="line">
            <a:avLst/>
          </a:prstGeom>
          <a:ln w="76200">
            <a:solidFill>
              <a:srgbClr val="9ED3D7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685448" y="1617510"/>
            <a:ext cx="159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i="1" dirty="0">
                <a:solidFill>
                  <a:srgbClr val="9ED3D7"/>
                </a:solidFill>
                <a:ea typeface="Gulim" panose="020B0600000101010101" pitchFamily="34" charset="-127"/>
              </a:rPr>
              <a:t>2016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112185" y="1660860"/>
            <a:ext cx="140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i="1" dirty="0">
                <a:solidFill>
                  <a:srgbClr val="D1D1F0"/>
                </a:solidFill>
                <a:ea typeface="Gulim" panose="020B0600000101010101" pitchFamily="34" charset="-127"/>
              </a:rPr>
              <a:t>2021</a:t>
            </a:r>
            <a:endParaRPr lang="fr-CH" i="1" dirty="0">
              <a:solidFill>
                <a:srgbClr val="D1D1F0"/>
              </a:solidFill>
              <a:latin typeface="Symbol" panose="05050102010706020507" pitchFamily="18" charset="2"/>
              <a:ea typeface="Gulim" panose="020B0600000101010101" pitchFamily="34" charset="-127"/>
              <a:cs typeface="Khmer UI" panose="020B0502040204020203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376" y="3877080"/>
            <a:ext cx="2546492" cy="1820661"/>
          </a:xfrm>
          <a:prstGeom prst="rect">
            <a:avLst/>
          </a:prstGeom>
        </p:spPr>
      </p:pic>
      <p:cxnSp>
        <p:nvCxnSpPr>
          <p:cNvPr id="14" name="Connecteur droit 13"/>
          <p:cNvCxnSpPr/>
          <p:nvPr/>
        </p:nvCxnSpPr>
        <p:spPr>
          <a:xfrm>
            <a:off x="10802632" y="2860978"/>
            <a:ext cx="0" cy="670273"/>
          </a:xfrm>
          <a:prstGeom prst="line">
            <a:avLst/>
          </a:prstGeom>
          <a:ln w="76200">
            <a:solidFill>
              <a:srgbClr val="D1D1F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6928748" y="1635527"/>
            <a:ext cx="1397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i="1" dirty="0">
                <a:solidFill>
                  <a:srgbClr val="F1A5DD"/>
                </a:solidFill>
                <a:ea typeface="Gulim" panose="020B0600000101010101" pitchFamily="34" charset="-127"/>
              </a:rPr>
              <a:t>2019</a:t>
            </a:r>
            <a:endParaRPr lang="fr-CH" sz="1500" i="1" dirty="0">
              <a:solidFill>
                <a:srgbClr val="F1A5DD"/>
              </a:solidFill>
              <a:ea typeface="Gulim" panose="020B0600000101010101" pitchFamily="34" charset="-127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19168" y="2004859"/>
            <a:ext cx="1641261" cy="892561"/>
          </a:xfrm>
          <a:prstGeom prst="rect">
            <a:avLst/>
          </a:prstGeom>
          <a:solidFill>
            <a:srgbClr val="F1A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2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69431" y="2012076"/>
            <a:ext cx="1641261" cy="8925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2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7102" y="2012076"/>
            <a:ext cx="1629796" cy="892561"/>
          </a:xfrm>
          <a:prstGeom prst="rect">
            <a:avLst/>
          </a:prstGeom>
          <a:solidFill>
            <a:srgbClr val="FAB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2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71098" y="1627249"/>
            <a:ext cx="159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i="1" dirty="0">
                <a:solidFill>
                  <a:srgbClr val="FABE6E"/>
                </a:solidFill>
                <a:ea typeface="Gulim" panose="020B0600000101010101" pitchFamily="34" charset="-127"/>
              </a:rPr>
              <a:t>2013</a:t>
            </a:r>
          </a:p>
        </p:txBody>
      </p:sp>
      <p:pic>
        <p:nvPicPr>
          <p:cNvPr id="1026" name="Picture 2" descr="image0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825" y="2183647"/>
            <a:ext cx="651613" cy="55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age0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244" y="2151908"/>
            <a:ext cx="655872" cy="55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532" y="2055733"/>
            <a:ext cx="551418" cy="805245"/>
          </a:xfrm>
          <a:prstGeom prst="rect">
            <a:avLst/>
          </a:prstGeom>
        </p:spPr>
      </p:pic>
      <p:pic>
        <p:nvPicPr>
          <p:cNvPr id="1030" name="Picture 6" descr="image0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149" y="2181422"/>
            <a:ext cx="653917" cy="55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2285" y="3812214"/>
            <a:ext cx="2751325" cy="2432953"/>
          </a:xfrm>
          <a:prstGeom prst="roundRect">
            <a:avLst>
              <a:gd name="adj" fmla="val 257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28" name="Nuage 1027"/>
          <p:cNvSpPr/>
          <p:nvPr/>
        </p:nvSpPr>
        <p:spPr bwMode="auto">
          <a:xfrm>
            <a:off x="6461238" y="4000011"/>
            <a:ext cx="2357120" cy="15748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CH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rPr>
              <a:t>ERP</a:t>
            </a:r>
          </a:p>
        </p:txBody>
      </p:sp>
      <p:cxnSp>
        <p:nvCxnSpPr>
          <p:cNvPr id="40" name="Connecteur droit 39"/>
          <p:cNvCxnSpPr/>
          <p:nvPr/>
        </p:nvCxnSpPr>
        <p:spPr>
          <a:xfrm>
            <a:off x="7609656" y="2889142"/>
            <a:ext cx="0" cy="663398"/>
          </a:xfrm>
          <a:prstGeom prst="line">
            <a:avLst/>
          </a:prstGeom>
          <a:ln w="76200">
            <a:solidFill>
              <a:srgbClr val="F1A5DD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71" y="255992"/>
            <a:ext cx="1931739" cy="67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Comment calculer les ratios de la gestion des stock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9" y="4229307"/>
            <a:ext cx="2575188" cy="128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Connecteur droit 42"/>
          <p:cNvCxnSpPr/>
          <p:nvPr/>
        </p:nvCxnSpPr>
        <p:spPr>
          <a:xfrm>
            <a:off x="1429483" y="2904637"/>
            <a:ext cx="0" cy="663398"/>
          </a:xfrm>
          <a:prstGeom prst="line">
            <a:avLst/>
          </a:prstGeom>
          <a:ln w="76200">
            <a:solidFill>
              <a:srgbClr val="FABE6E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524325" y="6513513"/>
            <a:ext cx="1905000" cy="228600"/>
          </a:xfrm>
        </p:spPr>
        <p:txBody>
          <a:bodyPr/>
          <a:lstStyle/>
          <a:p>
            <a:r>
              <a:rPr lang="fr-FR" altLang="fr-FR" dirty="0"/>
              <a:t>5</a:t>
            </a:r>
          </a:p>
        </p:txBody>
      </p:sp>
      <p:sp>
        <p:nvSpPr>
          <p:cNvPr id="30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648200" y="6513513"/>
            <a:ext cx="2895600" cy="228600"/>
          </a:xfrm>
        </p:spPr>
        <p:txBody>
          <a:bodyPr/>
          <a:lstStyle/>
          <a:p>
            <a:pPr lvl="0" algn="ctr">
              <a:defRPr/>
            </a:pPr>
            <a:r>
              <a:rPr lang="fr-FR" b="0" dirty="0"/>
              <a:t>Atelier connecté - SIAMS</a:t>
            </a:r>
          </a:p>
        </p:txBody>
      </p:sp>
      <p:sp>
        <p:nvSpPr>
          <p:cNvPr id="32" name="Espace réservé de la date 20"/>
          <p:cNvSpPr>
            <a:spLocks noGrp="1"/>
          </p:cNvSpPr>
          <p:nvPr>
            <p:ph type="dt" sz="half" idx="10"/>
          </p:nvPr>
        </p:nvSpPr>
        <p:spPr>
          <a:xfrm>
            <a:off x="684213" y="6513513"/>
            <a:ext cx="1905000" cy="228600"/>
          </a:xfrm>
        </p:spPr>
        <p:txBody>
          <a:bodyPr/>
          <a:lstStyle/>
          <a:p>
            <a:pPr>
              <a:defRPr/>
            </a:pPr>
            <a:r>
              <a:rPr lang="fr-FR" dirty="0"/>
              <a:t>05.05.2021</a:t>
            </a:r>
          </a:p>
        </p:txBody>
      </p:sp>
    </p:spTree>
    <p:extLst>
      <p:ext uri="{BB962C8B-B14F-4D97-AF65-F5344CB8AC3E}">
        <p14:creationId xmlns:p14="http://schemas.microsoft.com/office/powerpoint/2010/main" val="20263618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16.9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ème16.9" id="{1AD52E05-00A7-438D-B91C-FE6114FE1FDA}" vid="{A25FB6C5-C7B9-4A5A-AA5F-E13E3D611EB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5FF4834CF4BE41BBC2F24CD94CDAB7" ma:contentTypeVersion="12" ma:contentTypeDescription="Crée un document." ma:contentTypeScope="" ma:versionID="6e5acb2c0e413f5ace6bd3b5be18f4cc">
  <xsd:schema xmlns:xsd="http://www.w3.org/2001/XMLSchema" xmlns:xs="http://www.w3.org/2001/XMLSchema" xmlns:p="http://schemas.microsoft.com/office/2006/metadata/properties" xmlns:ns2="b488553e-6e89-4d7f-b083-a71e37a7962f" xmlns:ns3="8d1db0f9-2c65-4ee1-8756-13fa477d36b7" targetNamespace="http://schemas.microsoft.com/office/2006/metadata/properties" ma:root="true" ma:fieldsID="3bd505a57ff93de75d3758080dc053a5" ns2:_="" ns3:_="">
    <xsd:import namespace="b488553e-6e89-4d7f-b083-a71e37a7962f"/>
    <xsd:import namespace="8d1db0f9-2c65-4ee1-8756-13fa477d36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8553e-6e89-4d7f-b083-a71e37a796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1db0f9-2c65-4ee1-8756-13fa477d36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B20C17-DB87-44DA-85A7-7299BE4968D7}"/>
</file>

<file path=customXml/itemProps2.xml><?xml version="1.0" encoding="utf-8"?>
<ds:datastoreItem xmlns:ds="http://schemas.openxmlformats.org/officeDocument/2006/customXml" ds:itemID="{B0ACE918-D4D3-4972-B888-3288CEDF659A}"/>
</file>

<file path=customXml/itemProps3.xml><?xml version="1.0" encoding="utf-8"?>
<ds:datastoreItem xmlns:ds="http://schemas.openxmlformats.org/officeDocument/2006/customXml" ds:itemID="{54BAF875-6BF2-4835-B2BC-0BB0554CB26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122</Words>
  <Application>Microsoft Office PowerPoint</Application>
  <PresentationFormat>Grand écran</PresentationFormat>
  <Paragraphs>60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Symbol</vt:lpstr>
      <vt:lpstr>Times</vt:lpstr>
      <vt:lpstr>Thème16.9</vt:lpstr>
      <vt:lpstr>SIAMS+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Jimmy Chappuis</dc:creator>
  <cp:lastModifiedBy>Pierre-Yves Kohler</cp:lastModifiedBy>
  <cp:revision>22</cp:revision>
  <dcterms:created xsi:type="dcterms:W3CDTF">2021-04-29T13:03:48Z</dcterms:created>
  <dcterms:modified xsi:type="dcterms:W3CDTF">2021-04-30T12:20:04Z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0x010100635FF4834CF4BE41BBC2F24CD94CDAB7</vt:lpwstr>
  </property>
</Properties>
</file>